
<file path=[Content_Types].xml><?xml version="1.0" encoding="utf-8"?>
<Types xmlns="http://schemas.openxmlformats.org/package/2006/content-types">
  <Default Extension="avi" ContentType="video/x-msvideo"/>
  <Default Extension="gif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4"/>
  </p:sldMasterIdLst>
  <p:notesMasterIdLst>
    <p:notesMasterId r:id="rId81"/>
  </p:notesMasterIdLst>
  <p:handoutMasterIdLst>
    <p:handoutMasterId r:id="rId82"/>
  </p:handoutMasterIdLst>
  <p:sldIdLst>
    <p:sldId id="298" r:id="rId5"/>
    <p:sldId id="305" r:id="rId6"/>
    <p:sldId id="279" r:id="rId7"/>
    <p:sldId id="304" r:id="rId8"/>
    <p:sldId id="331" r:id="rId9"/>
    <p:sldId id="271" r:id="rId10"/>
    <p:sldId id="281" r:id="rId11"/>
    <p:sldId id="287" r:id="rId12"/>
    <p:sldId id="329" r:id="rId13"/>
    <p:sldId id="288" r:id="rId14"/>
    <p:sldId id="355" r:id="rId15"/>
    <p:sldId id="330" r:id="rId16"/>
    <p:sldId id="280" r:id="rId17"/>
    <p:sldId id="314" r:id="rId18"/>
    <p:sldId id="290" r:id="rId19"/>
    <p:sldId id="332" r:id="rId20"/>
    <p:sldId id="343" r:id="rId21"/>
    <p:sldId id="289" r:id="rId22"/>
    <p:sldId id="308" r:id="rId23"/>
    <p:sldId id="351" r:id="rId24"/>
    <p:sldId id="292" r:id="rId25"/>
    <p:sldId id="311" r:id="rId26"/>
    <p:sldId id="312" r:id="rId27"/>
    <p:sldId id="337" r:id="rId28"/>
    <p:sldId id="309" r:id="rId29"/>
    <p:sldId id="313" r:id="rId30"/>
    <p:sldId id="306" r:id="rId31"/>
    <p:sldId id="344" r:id="rId32"/>
    <p:sldId id="346" r:id="rId33"/>
    <p:sldId id="307" r:id="rId34"/>
    <p:sldId id="315" r:id="rId35"/>
    <p:sldId id="338" r:id="rId36"/>
    <p:sldId id="336" r:id="rId37"/>
    <p:sldId id="335" r:id="rId38"/>
    <p:sldId id="291" r:id="rId39"/>
    <p:sldId id="339" r:id="rId40"/>
    <p:sldId id="319" r:id="rId41"/>
    <p:sldId id="320" r:id="rId42"/>
    <p:sldId id="333" r:id="rId43"/>
    <p:sldId id="321" r:id="rId44"/>
    <p:sldId id="334" r:id="rId45"/>
    <p:sldId id="327" r:id="rId46"/>
    <p:sldId id="357" r:id="rId47"/>
    <p:sldId id="356" r:id="rId48"/>
    <p:sldId id="328" r:id="rId49"/>
    <p:sldId id="257" r:id="rId50"/>
    <p:sldId id="283" r:id="rId51"/>
    <p:sldId id="284" r:id="rId52"/>
    <p:sldId id="354" r:id="rId53"/>
    <p:sldId id="322" r:id="rId54"/>
    <p:sldId id="323" r:id="rId55"/>
    <p:sldId id="340" r:id="rId56"/>
    <p:sldId id="358" r:id="rId57"/>
    <p:sldId id="324" r:id="rId58"/>
    <p:sldId id="360" r:id="rId59"/>
    <p:sldId id="293" r:id="rId60"/>
    <p:sldId id="299" r:id="rId61"/>
    <p:sldId id="294" r:id="rId62"/>
    <p:sldId id="301" r:id="rId63"/>
    <p:sldId id="310" r:id="rId64"/>
    <p:sldId id="300" r:id="rId65"/>
    <p:sldId id="302" r:id="rId66"/>
    <p:sldId id="317" r:id="rId67"/>
    <p:sldId id="318" r:id="rId68"/>
    <p:sldId id="295" r:id="rId69"/>
    <p:sldId id="353" r:id="rId70"/>
    <p:sldId id="352" r:id="rId71"/>
    <p:sldId id="359" r:id="rId72"/>
    <p:sldId id="348" r:id="rId73"/>
    <p:sldId id="326" r:id="rId74"/>
    <p:sldId id="349" r:id="rId75"/>
    <p:sldId id="350" r:id="rId76"/>
    <p:sldId id="361" r:id="rId77"/>
    <p:sldId id="362" r:id="rId78"/>
    <p:sldId id="341" r:id="rId79"/>
    <p:sldId id="325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98"/>
            <p14:sldId id="305"/>
            <p14:sldId id="279"/>
            <p14:sldId id="304"/>
            <p14:sldId id="331"/>
            <p14:sldId id="271"/>
            <p14:sldId id="281"/>
            <p14:sldId id="287"/>
            <p14:sldId id="329"/>
            <p14:sldId id="288"/>
            <p14:sldId id="355"/>
            <p14:sldId id="330"/>
            <p14:sldId id="280"/>
            <p14:sldId id="314"/>
            <p14:sldId id="290"/>
            <p14:sldId id="332"/>
            <p14:sldId id="343"/>
            <p14:sldId id="289"/>
            <p14:sldId id="308"/>
            <p14:sldId id="351"/>
            <p14:sldId id="292"/>
            <p14:sldId id="311"/>
            <p14:sldId id="312"/>
            <p14:sldId id="337"/>
            <p14:sldId id="309"/>
            <p14:sldId id="313"/>
            <p14:sldId id="306"/>
            <p14:sldId id="344"/>
            <p14:sldId id="346"/>
            <p14:sldId id="307"/>
            <p14:sldId id="315"/>
            <p14:sldId id="338"/>
            <p14:sldId id="336"/>
            <p14:sldId id="335"/>
            <p14:sldId id="291"/>
            <p14:sldId id="339"/>
            <p14:sldId id="319"/>
            <p14:sldId id="320"/>
            <p14:sldId id="333"/>
            <p14:sldId id="321"/>
            <p14:sldId id="334"/>
            <p14:sldId id="327"/>
            <p14:sldId id="357"/>
            <p14:sldId id="356"/>
            <p14:sldId id="328"/>
            <p14:sldId id="257"/>
            <p14:sldId id="283"/>
            <p14:sldId id="284"/>
            <p14:sldId id="354"/>
            <p14:sldId id="322"/>
            <p14:sldId id="323"/>
            <p14:sldId id="340"/>
            <p14:sldId id="358"/>
            <p14:sldId id="324"/>
            <p14:sldId id="360"/>
            <p14:sldId id="293"/>
            <p14:sldId id="299"/>
            <p14:sldId id="294"/>
            <p14:sldId id="301"/>
            <p14:sldId id="310"/>
            <p14:sldId id="300"/>
            <p14:sldId id="302"/>
            <p14:sldId id="317"/>
            <p14:sldId id="318"/>
            <p14:sldId id="295"/>
            <p14:sldId id="353"/>
            <p14:sldId id="352"/>
            <p14:sldId id="359"/>
            <p14:sldId id="348"/>
            <p14:sldId id="326"/>
            <p14:sldId id="349"/>
            <p14:sldId id="350"/>
            <p14:sldId id="361"/>
            <p14:sldId id="362"/>
            <p14:sldId id="341"/>
            <p14:sldId id="325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4"/>
    <a:srgbClr val="F8CAB6"/>
    <a:srgbClr val="D4F2F4"/>
    <a:srgbClr val="D24726"/>
    <a:srgbClr val="404040"/>
    <a:srgbClr val="FF9B45"/>
    <a:srgbClr val="DD462F"/>
    <a:srgbClr val="F8CFB6"/>
    <a:srgbClr val="92392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242" autoAdjust="0"/>
  </p:normalViewPr>
  <p:slideViewPr>
    <p:cSldViewPr snapToGrid="0">
      <p:cViewPr varScale="1">
        <p:scale>
          <a:sx n="91" d="100"/>
          <a:sy n="91" d="100"/>
        </p:scale>
        <p:origin x="63" y="42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131F1-C9B5-49A6-9BD3-5602C12270D9}" type="doc">
      <dgm:prSet loTypeId="urn:diagrams.loki3.com/VaryingWidthList" loCatId="list" qsTypeId="urn:microsoft.com/office/officeart/2005/8/quickstyle/simple1" qsCatId="simple" csTypeId="urn:microsoft.com/office/officeart/2005/8/colors/colorful1" csCatId="colorful" phldr="1"/>
      <dgm:spPr/>
    </dgm:pt>
    <dgm:pt modelId="{21B152FA-B723-4A70-9910-80C31E744A94}">
      <dgm:prSet phldrT="[Text]"/>
      <dgm:spPr/>
      <dgm:t>
        <a:bodyPr/>
        <a:lstStyle/>
        <a:p>
          <a:r>
            <a:rPr lang="en-US" dirty="0"/>
            <a:t>Global path planning</a:t>
          </a:r>
        </a:p>
      </dgm:t>
    </dgm:pt>
    <dgm:pt modelId="{CB9513D5-18FC-4A30-A5D9-FA9B27CC30B2}" type="parTrans" cxnId="{85A68DAC-89E7-4BA7-AC2D-FBD36D0ED6EA}">
      <dgm:prSet/>
      <dgm:spPr/>
      <dgm:t>
        <a:bodyPr/>
        <a:lstStyle/>
        <a:p>
          <a:endParaRPr lang="en-US"/>
        </a:p>
      </dgm:t>
    </dgm:pt>
    <dgm:pt modelId="{BC0E3D61-FDA2-4DF6-9EC4-E7F6FA211900}" type="sibTrans" cxnId="{85A68DAC-89E7-4BA7-AC2D-FBD36D0ED6EA}">
      <dgm:prSet/>
      <dgm:spPr/>
      <dgm:t>
        <a:bodyPr/>
        <a:lstStyle/>
        <a:p>
          <a:endParaRPr lang="en-US"/>
        </a:p>
      </dgm:t>
    </dgm:pt>
    <dgm:pt modelId="{0BD5FAFC-42EB-4914-96D9-90F847F45AA7}">
      <dgm:prSet phldrT="[Text]"/>
      <dgm:spPr/>
      <dgm:t>
        <a:bodyPr/>
        <a:lstStyle/>
        <a:p>
          <a:r>
            <a:rPr lang="en-US" dirty="0"/>
            <a:t>Trajectory optimization </a:t>
          </a:r>
        </a:p>
      </dgm:t>
    </dgm:pt>
    <dgm:pt modelId="{B7C0980A-0331-42B4-B9D3-1368EBDDE593}" type="parTrans" cxnId="{CDC7BBA1-3501-45ED-A5FF-0F7EBEBB69F5}">
      <dgm:prSet/>
      <dgm:spPr/>
      <dgm:t>
        <a:bodyPr/>
        <a:lstStyle/>
        <a:p>
          <a:endParaRPr lang="en-US"/>
        </a:p>
      </dgm:t>
    </dgm:pt>
    <dgm:pt modelId="{54FE337D-DF82-4426-8177-67D9694DCA7B}" type="sibTrans" cxnId="{CDC7BBA1-3501-45ED-A5FF-0F7EBEBB69F5}">
      <dgm:prSet/>
      <dgm:spPr/>
      <dgm:t>
        <a:bodyPr/>
        <a:lstStyle/>
        <a:p>
          <a:endParaRPr lang="en-US"/>
        </a:p>
      </dgm:t>
    </dgm:pt>
    <dgm:pt modelId="{FA54EB43-5A5D-4973-8B9C-5FB15388F987}">
      <dgm:prSet phldrT="[Text]"/>
      <dgm:spPr/>
      <dgm:t>
        <a:bodyPr/>
        <a:lstStyle/>
        <a:p>
          <a:r>
            <a:rPr lang="en-US" dirty="0"/>
            <a:t>Local feedback control</a:t>
          </a:r>
        </a:p>
      </dgm:t>
    </dgm:pt>
    <dgm:pt modelId="{7EF57377-6AA8-4DD2-8B36-512B5062FA5A}" type="parTrans" cxnId="{7636BF18-F039-4926-B950-FB67351BB5EB}">
      <dgm:prSet/>
      <dgm:spPr/>
      <dgm:t>
        <a:bodyPr/>
        <a:lstStyle/>
        <a:p>
          <a:endParaRPr lang="en-US"/>
        </a:p>
      </dgm:t>
    </dgm:pt>
    <dgm:pt modelId="{E2EE3B58-E29F-4162-A424-FA7236977C5A}" type="sibTrans" cxnId="{7636BF18-F039-4926-B950-FB67351BB5EB}">
      <dgm:prSet/>
      <dgm:spPr/>
      <dgm:t>
        <a:bodyPr/>
        <a:lstStyle/>
        <a:p>
          <a:endParaRPr lang="en-US"/>
        </a:p>
      </dgm:t>
    </dgm:pt>
    <dgm:pt modelId="{40F735CD-58D7-4314-A119-E00D9E33CA37}">
      <dgm:prSet phldrT="[Text]"/>
      <dgm:spPr/>
      <dgm:t>
        <a:bodyPr/>
        <a:lstStyle/>
        <a:p>
          <a:r>
            <a:rPr lang="en-US" dirty="0"/>
            <a:t>Local path planning</a:t>
          </a:r>
        </a:p>
      </dgm:t>
    </dgm:pt>
    <dgm:pt modelId="{40EFF7E4-D7BE-4CA7-8AA2-15745D223C17}" type="parTrans" cxnId="{C6035381-6725-4AF5-9707-2C5F6D4AADF6}">
      <dgm:prSet/>
      <dgm:spPr/>
      <dgm:t>
        <a:bodyPr/>
        <a:lstStyle/>
        <a:p>
          <a:endParaRPr lang="en-US"/>
        </a:p>
      </dgm:t>
    </dgm:pt>
    <dgm:pt modelId="{384D32BC-9C00-45E4-9B85-ACD63D1B654F}" type="sibTrans" cxnId="{C6035381-6725-4AF5-9707-2C5F6D4AADF6}">
      <dgm:prSet/>
      <dgm:spPr/>
      <dgm:t>
        <a:bodyPr/>
        <a:lstStyle/>
        <a:p>
          <a:endParaRPr lang="en-US"/>
        </a:p>
      </dgm:t>
    </dgm:pt>
    <dgm:pt modelId="{E7E5EB6B-DE7E-400B-AEC3-189FA2397DC0}" type="pres">
      <dgm:prSet presAssocID="{EDF131F1-C9B5-49A6-9BD3-5602C12270D9}" presName="Name0" presStyleCnt="0">
        <dgm:presLayoutVars>
          <dgm:resizeHandles/>
        </dgm:presLayoutVars>
      </dgm:prSet>
      <dgm:spPr/>
    </dgm:pt>
    <dgm:pt modelId="{35F343B6-4717-4AAE-8F98-342B0E74A4B1}" type="pres">
      <dgm:prSet presAssocID="{21B152FA-B723-4A70-9910-80C31E744A94}" presName="text" presStyleLbl="node1" presStyleIdx="0" presStyleCnt="4" custScaleX="108901">
        <dgm:presLayoutVars>
          <dgm:bulletEnabled val="1"/>
        </dgm:presLayoutVars>
      </dgm:prSet>
      <dgm:spPr/>
    </dgm:pt>
    <dgm:pt modelId="{FD301509-1090-406B-BA67-CB1DB5889D74}" type="pres">
      <dgm:prSet presAssocID="{BC0E3D61-FDA2-4DF6-9EC4-E7F6FA211900}" presName="space" presStyleCnt="0"/>
      <dgm:spPr/>
    </dgm:pt>
    <dgm:pt modelId="{7850F5E3-8F6C-43B3-B809-C73C19F6DE3C}" type="pres">
      <dgm:prSet presAssocID="{40F735CD-58D7-4314-A119-E00D9E33CA37}" presName="text" presStyleLbl="node1" presStyleIdx="1" presStyleCnt="4" custScaleX="114486">
        <dgm:presLayoutVars>
          <dgm:bulletEnabled val="1"/>
        </dgm:presLayoutVars>
      </dgm:prSet>
      <dgm:spPr/>
    </dgm:pt>
    <dgm:pt modelId="{5912F556-8D1A-4DEC-8418-B540097902A3}" type="pres">
      <dgm:prSet presAssocID="{384D32BC-9C00-45E4-9B85-ACD63D1B654F}" presName="space" presStyleCnt="0"/>
      <dgm:spPr/>
    </dgm:pt>
    <dgm:pt modelId="{1E42C8F5-9FE6-425B-990F-A12533490D42}" type="pres">
      <dgm:prSet presAssocID="{0BD5FAFC-42EB-4914-96D9-90F847F45AA7}" presName="text" presStyleLbl="node1" presStyleIdx="2" presStyleCnt="4" custScaleX="99091">
        <dgm:presLayoutVars>
          <dgm:bulletEnabled val="1"/>
        </dgm:presLayoutVars>
      </dgm:prSet>
      <dgm:spPr/>
    </dgm:pt>
    <dgm:pt modelId="{B2795D9A-9D69-4A85-B551-0989D73A64A7}" type="pres">
      <dgm:prSet presAssocID="{54FE337D-DF82-4426-8177-67D9694DCA7B}" presName="space" presStyleCnt="0"/>
      <dgm:spPr/>
    </dgm:pt>
    <dgm:pt modelId="{C6F0A29D-D369-4139-A0F7-CE00BF870F5D}" type="pres">
      <dgm:prSet presAssocID="{FA54EB43-5A5D-4973-8B9C-5FB15388F987}" presName="text" presStyleLbl="node1" presStyleIdx="3" presStyleCnt="4" custScaleX="103836">
        <dgm:presLayoutVars>
          <dgm:bulletEnabled val="1"/>
        </dgm:presLayoutVars>
      </dgm:prSet>
      <dgm:spPr/>
    </dgm:pt>
  </dgm:ptLst>
  <dgm:cxnLst>
    <dgm:cxn modelId="{C1EC1901-D5A5-4BFE-9A1B-DEA7E49CEAF4}" type="presOf" srcId="{FA54EB43-5A5D-4973-8B9C-5FB15388F987}" destId="{C6F0A29D-D369-4139-A0F7-CE00BF870F5D}" srcOrd="0" destOrd="0" presId="urn:diagrams.loki3.com/VaryingWidthList"/>
    <dgm:cxn modelId="{EDF0CD0E-5D16-4850-8328-E8FD9B8CCA32}" type="presOf" srcId="{0BD5FAFC-42EB-4914-96D9-90F847F45AA7}" destId="{1E42C8F5-9FE6-425B-990F-A12533490D42}" srcOrd="0" destOrd="0" presId="urn:diagrams.loki3.com/VaryingWidthList"/>
    <dgm:cxn modelId="{7636BF18-F039-4926-B950-FB67351BB5EB}" srcId="{EDF131F1-C9B5-49A6-9BD3-5602C12270D9}" destId="{FA54EB43-5A5D-4973-8B9C-5FB15388F987}" srcOrd="3" destOrd="0" parTransId="{7EF57377-6AA8-4DD2-8B36-512B5062FA5A}" sibTransId="{E2EE3B58-E29F-4162-A424-FA7236977C5A}"/>
    <dgm:cxn modelId="{4727E118-2F35-4FC6-8703-EEB086115A35}" type="presOf" srcId="{40F735CD-58D7-4314-A119-E00D9E33CA37}" destId="{7850F5E3-8F6C-43B3-B809-C73C19F6DE3C}" srcOrd="0" destOrd="0" presId="urn:diagrams.loki3.com/VaryingWidthList"/>
    <dgm:cxn modelId="{D39E9864-F9A5-41EB-9FE3-9FF8F2291F95}" type="presOf" srcId="{21B152FA-B723-4A70-9910-80C31E744A94}" destId="{35F343B6-4717-4AAE-8F98-342B0E74A4B1}" srcOrd="0" destOrd="0" presId="urn:diagrams.loki3.com/VaryingWidthList"/>
    <dgm:cxn modelId="{C6035381-6725-4AF5-9707-2C5F6D4AADF6}" srcId="{EDF131F1-C9B5-49A6-9BD3-5602C12270D9}" destId="{40F735CD-58D7-4314-A119-E00D9E33CA37}" srcOrd="1" destOrd="0" parTransId="{40EFF7E4-D7BE-4CA7-8AA2-15745D223C17}" sibTransId="{384D32BC-9C00-45E4-9B85-ACD63D1B654F}"/>
    <dgm:cxn modelId="{CDC7BBA1-3501-45ED-A5FF-0F7EBEBB69F5}" srcId="{EDF131F1-C9B5-49A6-9BD3-5602C12270D9}" destId="{0BD5FAFC-42EB-4914-96D9-90F847F45AA7}" srcOrd="2" destOrd="0" parTransId="{B7C0980A-0331-42B4-B9D3-1368EBDDE593}" sibTransId="{54FE337D-DF82-4426-8177-67D9694DCA7B}"/>
    <dgm:cxn modelId="{85A68DAC-89E7-4BA7-AC2D-FBD36D0ED6EA}" srcId="{EDF131F1-C9B5-49A6-9BD3-5602C12270D9}" destId="{21B152FA-B723-4A70-9910-80C31E744A94}" srcOrd="0" destOrd="0" parTransId="{CB9513D5-18FC-4A30-A5D9-FA9B27CC30B2}" sibTransId="{BC0E3D61-FDA2-4DF6-9EC4-E7F6FA211900}"/>
    <dgm:cxn modelId="{E0BDFBD5-67BC-4776-9F61-9B00D3478C6A}" type="presOf" srcId="{EDF131F1-C9B5-49A6-9BD3-5602C12270D9}" destId="{E7E5EB6B-DE7E-400B-AEC3-189FA2397DC0}" srcOrd="0" destOrd="0" presId="urn:diagrams.loki3.com/VaryingWidthList"/>
    <dgm:cxn modelId="{ADAA1655-0B29-4F47-8D0B-405D40FF0210}" type="presParOf" srcId="{E7E5EB6B-DE7E-400B-AEC3-189FA2397DC0}" destId="{35F343B6-4717-4AAE-8F98-342B0E74A4B1}" srcOrd="0" destOrd="0" presId="urn:diagrams.loki3.com/VaryingWidthList"/>
    <dgm:cxn modelId="{A14D4910-64A8-4812-95FE-3B0568DFE28A}" type="presParOf" srcId="{E7E5EB6B-DE7E-400B-AEC3-189FA2397DC0}" destId="{FD301509-1090-406B-BA67-CB1DB5889D74}" srcOrd="1" destOrd="0" presId="urn:diagrams.loki3.com/VaryingWidthList"/>
    <dgm:cxn modelId="{A64EB3E4-3C4A-4ABF-BD52-FEE9704DD56E}" type="presParOf" srcId="{E7E5EB6B-DE7E-400B-AEC3-189FA2397DC0}" destId="{7850F5E3-8F6C-43B3-B809-C73C19F6DE3C}" srcOrd="2" destOrd="0" presId="urn:diagrams.loki3.com/VaryingWidthList"/>
    <dgm:cxn modelId="{138B6438-6D82-4F6B-AD6E-576CAC4B7B76}" type="presParOf" srcId="{E7E5EB6B-DE7E-400B-AEC3-189FA2397DC0}" destId="{5912F556-8D1A-4DEC-8418-B540097902A3}" srcOrd="3" destOrd="0" presId="urn:diagrams.loki3.com/VaryingWidthList"/>
    <dgm:cxn modelId="{DCA7E5FE-D71D-45AB-BA11-05C7AB98DF60}" type="presParOf" srcId="{E7E5EB6B-DE7E-400B-AEC3-189FA2397DC0}" destId="{1E42C8F5-9FE6-425B-990F-A12533490D42}" srcOrd="4" destOrd="0" presId="urn:diagrams.loki3.com/VaryingWidthList"/>
    <dgm:cxn modelId="{B3F51AC7-EFB0-4B3E-8ED6-2E4B1C1CB686}" type="presParOf" srcId="{E7E5EB6B-DE7E-400B-AEC3-189FA2397DC0}" destId="{B2795D9A-9D69-4A85-B551-0989D73A64A7}" srcOrd="5" destOrd="0" presId="urn:diagrams.loki3.com/VaryingWidthList"/>
    <dgm:cxn modelId="{6A5D3729-FE9C-43BC-B057-C3D1EBE5775B}" type="presParOf" srcId="{E7E5EB6B-DE7E-400B-AEC3-189FA2397DC0}" destId="{C6F0A29D-D369-4139-A0F7-CE00BF870F5D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343B6-4717-4AAE-8F98-342B0E74A4B1}">
      <dsp:nvSpPr>
        <dsp:cNvPr id="0" name=""/>
        <dsp:cNvSpPr/>
      </dsp:nvSpPr>
      <dsp:spPr>
        <a:xfrm>
          <a:off x="1780632" y="1325"/>
          <a:ext cx="4018446" cy="6375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Global path planning</a:t>
          </a:r>
        </a:p>
      </dsp:txBody>
      <dsp:txXfrm>
        <a:off x="1780632" y="1325"/>
        <a:ext cx="4018446" cy="637579"/>
      </dsp:txXfrm>
    </dsp:sp>
    <dsp:sp modelId="{7850F5E3-8F6C-43B3-B809-C73C19F6DE3C}">
      <dsp:nvSpPr>
        <dsp:cNvPr id="0" name=""/>
        <dsp:cNvSpPr/>
      </dsp:nvSpPr>
      <dsp:spPr>
        <a:xfrm>
          <a:off x="1780626" y="670784"/>
          <a:ext cx="4018458" cy="6375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Local path planning</a:t>
          </a:r>
        </a:p>
      </dsp:txBody>
      <dsp:txXfrm>
        <a:off x="1780626" y="670784"/>
        <a:ext cx="4018458" cy="637579"/>
      </dsp:txXfrm>
    </dsp:sp>
    <dsp:sp modelId="{1E42C8F5-9FE6-425B-990F-A12533490D42}">
      <dsp:nvSpPr>
        <dsp:cNvPr id="0" name=""/>
        <dsp:cNvSpPr/>
      </dsp:nvSpPr>
      <dsp:spPr>
        <a:xfrm>
          <a:off x="1783262" y="1340242"/>
          <a:ext cx="4013185" cy="6375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Trajectory optimization </a:t>
          </a:r>
        </a:p>
      </dsp:txBody>
      <dsp:txXfrm>
        <a:off x="1783262" y="1340242"/>
        <a:ext cx="4013185" cy="637579"/>
      </dsp:txXfrm>
    </dsp:sp>
    <dsp:sp modelId="{C6F0A29D-D369-4139-A0F7-CE00BF870F5D}">
      <dsp:nvSpPr>
        <dsp:cNvPr id="0" name=""/>
        <dsp:cNvSpPr/>
      </dsp:nvSpPr>
      <dsp:spPr>
        <a:xfrm>
          <a:off x="1780628" y="2009700"/>
          <a:ext cx="4018453" cy="6375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Local feedback control</a:t>
          </a:r>
        </a:p>
      </dsp:txBody>
      <dsp:txXfrm>
        <a:off x="1780628" y="2009700"/>
        <a:ext cx="4018453" cy="637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F3BFFC3-E426-4FEF-96A7-A1AED4DDC039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2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572CD-6002-435C-ADC1-663195BC2A25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8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65AC-8D8E-4983-880F-2B84B552CB3D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53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D11A515-85E2-4F96-83CD-32A1BA3A3E87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56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7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2EB0-546C-4675-AF0D-F52DD9BEDA47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0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DAAA-2459-4161-A0F8-2744CE40D020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9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3794-02F5-43EB-85D4-9B1D7FFECA42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9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364-BAD9-4C59-90C3-ED05B50D50EC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7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C41F-36BD-455E-8EBF-50A1725ACA54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4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2293-69A8-4E88-BD34-471B815758FB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0BF9-4854-49DE-A0D6-A0A620F1C9E9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5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A9F04BF-03A7-40D7-888C-2415E2C9E183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76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27FA6C9-6F99-4E4E-992F-8966E09D4DB5}" type="datetime1">
              <a:rPr lang="en-US" smtClean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34194A-8799-4A33-B03E-FCC8E00329B5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8256BB-F612-485C-9106-EAB431D542B1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5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8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7.png"/><Relationship Id="rId17" Type="http://schemas.openxmlformats.org/officeDocument/2006/relationships/image" Target="../media/image1.png"/><Relationship Id="rId2" Type="http://schemas.openxmlformats.org/officeDocument/2006/relationships/tags" Target="../tags/tag14.xml"/><Relationship Id="rId16" Type="http://schemas.openxmlformats.org/officeDocument/2006/relationships/image" Target="../media/image21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5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24.png"/><Relationship Id="rId2" Type="http://schemas.openxmlformats.org/officeDocument/2006/relationships/tags" Target="../tags/tag21.xml"/><Relationship Id="rId16" Type="http://schemas.openxmlformats.org/officeDocument/2006/relationships/image" Target="../media/image28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3.png"/><Relationship Id="rId5" Type="http://schemas.openxmlformats.org/officeDocument/2006/relationships/tags" Target="../tags/tag24.xml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1.xml"/><Relationship Id="rId7" Type="http://schemas.openxmlformats.org/officeDocument/2006/relationships/image" Target="../media/image3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37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36.png"/><Relationship Id="rId5" Type="http://schemas.openxmlformats.org/officeDocument/2006/relationships/tags" Target="../tags/tag36.xml"/><Relationship Id="rId10" Type="http://schemas.openxmlformats.org/officeDocument/2006/relationships/image" Target="../media/image35.png"/><Relationship Id="rId4" Type="http://schemas.openxmlformats.org/officeDocument/2006/relationships/tags" Target="../tags/tag35.xml"/><Relationship Id="rId9" Type="http://schemas.openxmlformats.org/officeDocument/2006/relationships/image" Target="../media/image34.png"/><Relationship Id="rId1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42.png"/><Relationship Id="rId18" Type="http://schemas.openxmlformats.org/officeDocument/2006/relationships/image" Target="../media/image1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39.xml"/><Relationship Id="rId16" Type="http://schemas.openxmlformats.org/officeDocument/2006/relationships/image" Target="../media/image45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40.png"/><Relationship Id="rId5" Type="http://schemas.openxmlformats.org/officeDocument/2006/relationships/tags" Target="../tags/tag42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41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48.xml"/><Relationship Id="rId7" Type="http://schemas.openxmlformats.org/officeDocument/2006/relationships/image" Target="../media/image48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png"/><Relationship Id="rId4" Type="http://schemas.openxmlformats.org/officeDocument/2006/relationships/tags" Target="../tags/tag49.xml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54.png"/><Relationship Id="rId18" Type="http://schemas.openxmlformats.org/officeDocument/2006/relationships/image" Target="../media/image57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53.png"/><Relationship Id="rId17" Type="http://schemas.openxmlformats.org/officeDocument/2006/relationships/image" Target="../media/image56.png"/><Relationship Id="rId2" Type="http://schemas.openxmlformats.org/officeDocument/2006/relationships/tags" Target="../tags/tag51.xml"/><Relationship Id="rId16" Type="http://schemas.openxmlformats.org/officeDocument/2006/relationships/image" Target="../media/image55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52.png"/><Relationship Id="rId5" Type="http://schemas.openxmlformats.org/officeDocument/2006/relationships/tags" Target="../tags/tag54.xml"/><Relationship Id="rId15" Type="http://schemas.openxmlformats.org/officeDocument/2006/relationships/image" Target="../media/image1.png"/><Relationship Id="rId10" Type="http://schemas.openxmlformats.org/officeDocument/2006/relationships/image" Target="../media/image51.png"/><Relationship Id="rId19" Type="http://schemas.openxmlformats.org/officeDocument/2006/relationships/image" Target="../media/image58.png"/><Relationship Id="rId4" Type="http://schemas.openxmlformats.org/officeDocument/2006/relationships/tags" Target="../tags/tag53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image" Target="../media/image1.png"/><Relationship Id="rId26" Type="http://schemas.openxmlformats.org/officeDocument/2006/relationships/image" Target="../media/image52.png"/><Relationship Id="rId3" Type="http://schemas.openxmlformats.org/officeDocument/2006/relationships/tags" Target="../tags/tag60.xml"/><Relationship Id="rId21" Type="http://schemas.openxmlformats.org/officeDocument/2006/relationships/image" Target="../media/image57.png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slideLayout" Target="../slideLayouts/slideLayout12.xml"/><Relationship Id="rId25" Type="http://schemas.openxmlformats.org/officeDocument/2006/relationships/image" Target="../media/image55.png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0" Type="http://schemas.openxmlformats.org/officeDocument/2006/relationships/image" Target="../media/image60.png"/><Relationship Id="rId29" Type="http://schemas.openxmlformats.org/officeDocument/2006/relationships/image" Target="../media/image62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24" Type="http://schemas.openxmlformats.org/officeDocument/2006/relationships/image" Target="../media/image56.png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23" Type="http://schemas.openxmlformats.org/officeDocument/2006/relationships/image" Target="../media/image53.png"/><Relationship Id="rId28" Type="http://schemas.openxmlformats.org/officeDocument/2006/relationships/image" Target="../media/image61.png"/><Relationship Id="rId10" Type="http://schemas.openxmlformats.org/officeDocument/2006/relationships/tags" Target="../tags/tag67.xml"/><Relationship Id="rId19" Type="http://schemas.openxmlformats.org/officeDocument/2006/relationships/image" Target="../media/image59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image" Target="../media/image54.png"/><Relationship Id="rId27" Type="http://schemas.openxmlformats.org/officeDocument/2006/relationships/image" Target="../media/image58.png"/><Relationship Id="rId30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tags" Target="../tags/tag75.xml"/><Relationship Id="rId16" Type="http://schemas.openxmlformats.org/officeDocument/2006/relationships/image" Target="../media/image68.png"/><Relationship Id="rId20" Type="http://schemas.openxmlformats.org/officeDocument/2006/relationships/image" Target="../media/image1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63.png"/><Relationship Id="rId5" Type="http://schemas.openxmlformats.org/officeDocument/2006/relationships/tags" Target="../tags/tag78.xml"/><Relationship Id="rId15" Type="http://schemas.openxmlformats.org/officeDocument/2006/relationships/image" Target="../media/image67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9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75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74.png"/><Relationship Id="rId2" Type="http://schemas.openxmlformats.org/officeDocument/2006/relationships/tags" Target="../tags/tag84.xml"/><Relationship Id="rId16" Type="http://schemas.openxmlformats.org/officeDocument/2006/relationships/image" Target="../media/image1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73.png"/><Relationship Id="rId5" Type="http://schemas.openxmlformats.org/officeDocument/2006/relationships/tags" Target="../tags/tag87.xml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tags" Target="../tags/tag86.xml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94.xml"/><Relationship Id="rId7" Type="http://schemas.openxmlformats.org/officeDocument/2006/relationships/image" Target="../media/image80.png"/><Relationship Id="rId12" Type="http://schemas.openxmlformats.org/officeDocument/2006/relationships/image" Target="../media/image1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54.png"/><Relationship Id="rId5" Type="http://schemas.openxmlformats.org/officeDocument/2006/relationships/tags" Target="../tags/tag96.xml"/><Relationship Id="rId10" Type="http://schemas.openxmlformats.org/officeDocument/2006/relationships/image" Target="../media/image50.png"/><Relationship Id="rId4" Type="http://schemas.openxmlformats.org/officeDocument/2006/relationships/tags" Target="../tags/tag95.xml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86.pn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85.png"/><Relationship Id="rId2" Type="http://schemas.openxmlformats.org/officeDocument/2006/relationships/tags" Target="../tags/tag98.xml"/><Relationship Id="rId16" Type="http://schemas.openxmlformats.org/officeDocument/2006/relationships/image" Target="../media/image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84.png"/><Relationship Id="rId5" Type="http://schemas.openxmlformats.org/officeDocument/2006/relationships/tags" Target="../tags/tag101.xml"/><Relationship Id="rId15" Type="http://schemas.openxmlformats.org/officeDocument/2006/relationships/image" Target="../media/image88.png"/><Relationship Id="rId10" Type="http://schemas.openxmlformats.org/officeDocument/2006/relationships/image" Target="../media/image37.png"/><Relationship Id="rId4" Type="http://schemas.openxmlformats.org/officeDocument/2006/relationships/tags" Target="../tags/tag100.xml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06.xml"/><Relationship Id="rId7" Type="http://schemas.openxmlformats.org/officeDocument/2006/relationships/image" Target="../media/image90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png"/><Relationship Id="rId4" Type="http://schemas.openxmlformats.org/officeDocument/2006/relationships/tags" Target="../tags/tag107.xml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08.xml"/><Relationship Id="rId7" Type="http://schemas.openxmlformats.org/officeDocument/2006/relationships/image" Target="../media/image9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9.xml"/><Relationship Id="rId9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10.xml"/><Relationship Id="rId7" Type="http://schemas.openxmlformats.org/officeDocument/2006/relationships/image" Target="../media/image9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1.xml"/><Relationship Id="rId9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00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tags" Target="../tags/tag113.xml"/><Relationship Id="rId11" Type="http://schemas.openxmlformats.org/officeDocument/2006/relationships/image" Target="../media/image99.png"/><Relationship Id="rId5" Type="http://schemas.openxmlformats.org/officeDocument/2006/relationships/tags" Target="../tags/tag112.xml"/><Relationship Id="rId10" Type="http://schemas.openxmlformats.org/officeDocument/2006/relationships/image" Target="../media/image98.png"/><Relationship Id="rId4" Type="http://schemas.openxmlformats.org/officeDocument/2006/relationships/video" Target="../media/media4.mp4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4.xml"/><Relationship Id="rId5" Type="http://schemas.openxmlformats.org/officeDocument/2006/relationships/image" Target="../media/image1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5.avi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1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19.xml"/><Relationship Id="rId7" Type="http://schemas.openxmlformats.org/officeDocument/2006/relationships/image" Target="../media/image110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0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png"/><Relationship Id="rId4" Type="http://schemas.openxmlformats.org/officeDocument/2006/relationships/tags" Target="../tags/tag120.xml"/><Relationship Id="rId9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tags" Target="../tags/tag123.xml"/><Relationship Id="rId7" Type="http://schemas.openxmlformats.org/officeDocument/2006/relationships/image" Target="../media/image113.png"/><Relationship Id="rId12" Type="http://schemas.openxmlformats.org/officeDocument/2006/relationships/image" Target="../media/image1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17.png"/><Relationship Id="rId5" Type="http://schemas.openxmlformats.org/officeDocument/2006/relationships/tags" Target="../tags/tag125.xml"/><Relationship Id="rId10" Type="http://schemas.openxmlformats.org/officeDocument/2006/relationships/image" Target="../media/image116.png"/><Relationship Id="rId4" Type="http://schemas.openxmlformats.org/officeDocument/2006/relationships/tags" Target="../tags/tag124.xml"/><Relationship Id="rId9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tags" Target="../tags/tag2.xml"/><Relationship Id="rId16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28.xml"/><Relationship Id="rId7" Type="http://schemas.openxmlformats.org/officeDocument/2006/relationships/image" Target="../media/image120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16.png"/><Relationship Id="rId3" Type="http://schemas.openxmlformats.org/officeDocument/2006/relationships/tags" Target="../tags/tag135.xml"/><Relationship Id="rId21" Type="http://schemas.openxmlformats.org/officeDocument/2006/relationships/image" Target="../media/image128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image" Target="../media/image15.png"/><Relationship Id="rId25" Type="http://schemas.openxmlformats.org/officeDocument/2006/relationships/image" Target="../media/image10.png"/><Relationship Id="rId2" Type="http://schemas.openxmlformats.org/officeDocument/2006/relationships/tags" Target="../tags/tag134.xml"/><Relationship Id="rId16" Type="http://schemas.openxmlformats.org/officeDocument/2006/relationships/image" Target="../media/image124.png"/><Relationship Id="rId20" Type="http://schemas.openxmlformats.org/officeDocument/2006/relationships/image" Target="../media/image127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130.png"/><Relationship Id="rId5" Type="http://schemas.openxmlformats.org/officeDocument/2006/relationships/tags" Target="../tags/tag137.xml"/><Relationship Id="rId15" Type="http://schemas.openxmlformats.org/officeDocument/2006/relationships/image" Target="../media/image125.png"/><Relationship Id="rId23" Type="http://schemas.openxmlformats.org/officeDocument/2006/relationships/image" Target="../media/image129.png"/><Relationship Id="rId10" Type="http://schemas.openxmlformats.org/officeDocument/2006/relationships/tags" Target="../tags/tag142.xml"/><Relationship Id="rId19" Type="http://schemas.openxmlformats.org/officeDocument/2006/relationships/image" Target="../media/image126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../media/image1.png"/><Relationship Id="rId22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image" Target="../media/image13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1.png"/><Relationship Id="rId5" Type="http://schemas.openxmlformats.org/officeDocument/2006/relationships/slideLayout" Target="../slideLayouts/slideLayout12.xml"/><Relationship Id="rId4" Type="http://schemas.microsoft.com/office/2007/relationships/media" Target="../media/media7.mp4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9.mp4"/><Relationship Id="rId7" Type="http://schemas.openxmlformats.org/officeDocument/2006/relationships/image" Target="../media/image134.png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133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9.mp4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.mp4"/><Relationship Id="rId7" Type="http://schemas.openxmlformats.org/officeDocument/2006/relationships/image" Target="../media/image136.png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135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1.mp4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5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tags" Target="../tags/tag148.xml"/><Relationship Id="rId7" Type="http://schemas.openxmlformats.org/officeDocument/2006/relationships/image" Target="../media/image150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4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png"/><Relationship Id="rId4" Type="http://schemas.openxmlformats.org/officeDocument/2006/relationships/tags" Target="../tags/tag149.xml"/><Relationship Id="rId9" Type="http://schemas.openxmlformats.org/officeDocument/2006/relationships/image" Target="../media/image1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57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156.png"/><Relationship Id="rId2" Type="http://schemas.openxmlformats.org/officeDocument/2006/relationships/tags" Target="../tags/tag151.xml"/><Relationship Id="rId16" Type="http://schemas.openxmlformats.org/officeDocument/2006/relationships/image" Target="../media/image159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155.png"/><Relationship Id="rId5" Type="http://schemas.openxmlformats.org/officeDocument/2006/relationships/tags" Target="../tags/tag154.xml"/><Relationship Id="rId15" Type="http://schemas.openxmlformats.org/officeDocument/2006/relationships/image" Target="../media/image1.png"/><Relationship Id="rId10" Type="http://schemas.openxmlformats.org/officeDocument/2006/relationships/image" Target="../media/image154.png"/><Relationship Id="rId4" Type="http://schemas.openxmlformats.org/officeDocument/2006/relationships/tags" Target="../tags/tag153.xml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2.avi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1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1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1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microsoft.com/office/2007/relationships/media" Target="../media/media14.gif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13.gif"/><Relationship Id="rId1" Type="http://schemas.microsoft.com/office/2007/relationships/media" Target="../media/media13.gif"/><Relationship Id="rId6" Type="http://schemas.openxmlformats.org/officeDocument/2006/relationships/video" Target="../media/media15.gif"/><Relationship Id="rId5" Type="http://schemas.microsoft.com/office/2007/relationships/media" Target="../media/media15.gif"/><Relationship Id="rId10" Type="http://schemas.openxmlformats.org/officeDocument/2006/relationships/image" Target="../media/image1.png"/><Relationship Id="rId4" Type="http://schemas.openxmlformats.org/officeDocument/2006/relationships/video" Target="../media/media14.gif"/><Relationship Id="rId9" Type="http://schemas.openxmlformats.org/officeDocument/2006/relationships/image" Target="../media/image1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038543-CDCD-4001-9FB1-24D5626C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316" y="1129937"/>
            <a:ext cx="10808389" cy="2299063"/>
          </a:xfrm>
        </p:spPr>
        <p:txBody>
          <a:bodyPr anchor="ctr" anchorCtr="0"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Perturbation Feedback Approaches in Stochastic Optimal Control : Applications to Model-based and Model-free Problems in Robotics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52B5AE6-76C1-4E3C-BB82-10D896D85CAB}"/>
              </a:ext>
            </a:extLst>
          </p:cNvPr>
          <p:cNvSpPr txBox="1">
            <a:spLocks/>
          </p:cNvSpPr>
          <p:nvPr/>
        </p:nvSpPr>
        <p:spPr>
          <a:xfrm>
            <a:off x="3704433" y="4036645"/>
            <a:ext cx="4635963" cy="139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       Karthikeya S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Parunandi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Advisor : Dr. Suman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Chakravorty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6C84952-50CC-41EF-9972-8AB30F48CBE6}"/>
              </a:ext>
            </a:extLst>
          </p:cNvPr>
          <p:cNvSpPr txBox="1">
            <a:spLocks/>
          </p:cNvSpPr>
          <p:nvPr/>
        </p:nvSpPr>
        <p:spPr>
          <a:xfrm>
            <a:off x="4423954" y="5565900"/>
            <a:ext cx="3111500" cy="598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September 3, 2019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5CE94-6921-4E62-9315-48CE57A15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1BBCC-E4F5-4375-8D0C-CB7BBD405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7D243B-56F4-4E93-B735-19A0DA3E4554}"/>
              </a:ext>
            </a:extLst>
          </p:cNvPr>
          <p:cNvSpPr txBox="1"/>
          <p:nvPr/>
        </p:nvSpPr>
        <p:spPr>
          <a:xfrm>
            <a:off x="3953837" y="3335474"/>
            <a:ext cx="364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Master’s 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47789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0A02-A776-4DEE-9294-894DCF9B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79" y="422945"/>
            <a:ext cx="6877119" cy="640080"/>
          </a:xfrm>
        </p:spPr>
        <p:txBody>
          <a:bodyPr/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Reinforcement Learning (RL)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3DFA66-9A20-4F9F-ABA3-9FBA06F75F9A}"/>
              </a:ext>
            </a:extLst>
          </p:cNvPr>
          <p:cNvSpPr txBox="1"/>
          <p:nvPr/>
        </p:nvSpPr>
        <p:spPr>
          <a:xfrm>
            <a:off x="1208690" y="35472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64A93-C493-4BD3-B0C3-1721FBE2F5F4}"/>
              </a:ext>
            </a:extLst>
          </p:cNvPr>
          <p:cNvSpPr txBox="1"/>
          <p:nvPr/>
        </p:nvSpPr>
        <p:spPr>
          <a:xfrm>
            <a:off x="594779" y="2028894"/>
            <a:ext cx="111304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Aims to solve the Markov Decision Process (MDP) – a </a:t>
            </a:r>
          </a:p>
          <a:p>
            <a:r>
              <a:rPr lang="en-US" sz="2000" dirty="0">
                <a:latin typeface="LM Roman 10" panose="00000500000000000000" pitchFamily="50" charset="0"/>
              </a:rPr>
              <a:t>      discrete-time stochastic control process that is a tuple of 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state -    ,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action -    ,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transition probability -                                           ,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reward -             ,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discount factor -           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9E233-5580-4D7F-B484-06F1650EDF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4" y="2100258"/>
            <a:ext cx="3861834" cy="2148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EA030E-3E85-405A-BF90-1FE9DEA3DE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43" y="2802890"/>
            <a:ext cx="225524" cy="1523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1C1293-6BA8-4B20-AD0C-493DCB5E1C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87" y="3099095"/>
            <a:ext cx="227048" cy="1539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582119-E482-443E-85E3-EDCDF846B0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51" y="3328272"/>
            <a:ext cx="3570285" cy="2544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32F363-46D7-47E5-AF2A-A2CCA3F627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92" y="3621993"/>
            <a:ext cx="1001143" cy="2544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01F89B-120D-481B-9364-83FFB9C0029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87" y="3934673"/>
            <a:ext cx="928000" cy="254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46910-2D2A-4746-8A5E-34DEA02208E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22" y="5116463"/>
            <a:ext cx="4914287" cy="4540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22658A5-E8C9-4AC0-8450-49EABA2C636A}"/>
              </a:ext>
            </a:extLst>
          </p:cNvPr>
          <p:cNvSpPr txBox="1"/>
          <p:nvPr/>
        </p:nvSpPr>
        <p:spPr>
          <a:xfrm>
            <a:off x="864467" y="5090649"/>
            <a:ext cx="925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Look for a policy   such that                                                             [6].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66B3A-B544-4E59-9A8C-D2D113098BD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64" y="5270212"/>
            <a:ext cx="138667" cy="112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DBD04-B8B3-4916-933C-B1DF4EC57490}"/>
              </a:ext>
            </a:extLst>
          </p:cNvPr>
          <p:cNvSpPr txBox="1"/>
          <p:nvPr/>
        </p:nvSpPr>
        <p:spPr>
          <a:xfrm>
            <a:off x="853958" y="1403515"/>
            <a:ext cx="317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Markov decision process: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F509-64FB-4510-92F6-30E4591D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8F27F-4A82-4F02-9C31-E7A09412D4FC}"/>
              </a:ext>
            </a:extLst>
          </p:cNvPr>
          <p:cNvSpPr txBox="1"/>
          <p:nvPr/>
        </p:nvSpPr>
        <p:spPr>
          <a:xfrm>
            <a:off x="7924802" y="4272456"/>
            <a:ext cx="386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Agent interacting with its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87C60C-8B7E-4E37-8264-B5F69C46C3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0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0A02-A776-4DEE-9294-894DCF9B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79" y="422945"/>
            <a:ext cx="6877119" cy="640080"/>
          </a:xfrm>
        </p:spPr>
        <p:txBody>
          <a:bodyPr/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F509-64FB-4510-92F6-30E4591D6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87C60C-8B7E-4E37-8264-B5F69C46C3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E53E9-6AFE-4CC2-8FA1-DE1C09B091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82" y="3604004"/>
            <a:ext cx="7148192" cy="388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72BD2-993F-4FFB-8D1B-45E22BF423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58" y="2545678"/>
            <a:ext cx="7274664" cy="3885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883BBC-EE57-4504-BFBC-A4564155A5E5}"/>
              </a:ext>
            </a:extLst>
          </p:cNvPr>
          <p:cNvSpPr txBox="1"/>
          <p:nvPr/>
        </p:nvSpPr>
        <p:spPr>
          <a:xfrm>
            <a:off x="853957" y="1403515"/>
            <a:ext cx="667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Some important basic results in ‘Reinforcement Learning’: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85D14-9A96-437C-892C-911EEB3635D2}"/>
              </a:ext>
            </a:extLst>
          </p:cNvPr>
          <p:cNvSpPr txBox="1"/>
          <p:nvPr/>
        </p:nvSpPr>
        <p:spPr>
          <a:xfrm>
            <a:off x="1082566" y="1966417"/>
            <a:ext cx="848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Bellman optimality equation [6]: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5D381A-C9DF-408A-8277-7158A598370D}"/>
              </a:ext>
            </a:extLst>
          </p:cNvPr>
          <p:cNvSpPr txBox="1"/>
          <p:nvPr/>
        </p:nvSpPr>
        <p:spPr>
          <a:xfrm>
            <a:off x="1082566" y="3019080"/>
            <a:ext cx="848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Q-learning [6]: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C67227-4887-4966-B08E-B980FFE3F849}"/>
              </a:ext>
            </a:extLst>
          </p:cNvPr>
          <p:cNvSpPr txBox="1"/>
          <p:nvPr/>
        </p:nvSpPr>
        <p:spPr>
          <a:xfrm>
            <a:off x="1082566" y="4829602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Policy gradient theorem [6]: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AEFB41-F131-4C33-B1F9-DF4B6179B6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64" y="5440483"/>
            <a:ext cx="4577525" cy="2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95AD3-4242-43A6-9F67-F548C579DD90}"/>
              </a:ext>
            </a:extLst>
          </p:cNvPr>
          <p:cNvSpPr txBox="1"/>
          <p:nvPr/>
        </p:nvSpPr>
        <p:spPr>
          <a:xfrm>
            <a:off x="3731021" y="3964244"/>
            <a:ext cx="3373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where    is the learning rate.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974DF-DB72-4E3B-A924-9B7BC8BE78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81" y="4159117"/>
            <a:ext cx="143238" cy="1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A60BA-B745-4616-850B-63F51F39558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14" y="4412077"/>
            <a:ext cx="2575238" cy="4175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062ECB-0FEE-4775-9479-987EDA1F3DB0}"/>
              </a:ext>
            </a:extLst>
          </p:cNvPr>
          <p:cNvSpPr txBox="1"/>
          <p:nvPr/>
        </p:nvSpPr>
        <p:spPr>
          <a:xfrm>
            <a:off x="3442140" y="5870028"/>
            <a:ext cx="5122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where     is the policy parameterized by  .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C0A040-01C8-412C-9EE8-8FBB8E32A2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21" y="6039957"/>
            <a:ext cx="207086" cy="13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C943A7-3E3C-4F93-893E-5F076E0603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76" y="5997916"/>
            <a:ext cx="106667" cy="1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6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0A02-A776-4DEE-9294-894DCF9B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79" y="422945"/>
            <a:ext cx="6877119" cy="640080"/>
          </a:xfrm>
        </p:spPr>
        <p:txBody>
          <a:bodyPr/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Reinforcement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3DFA66-9A20-4F9F-ABA3-9FBA06F75F9A}"/>
              </a:ext>
            </a:extLst>
          </p:cNvPr>
          <p:cNvSpPr txBox="1"/>
          <p:nvPr/>
        </p:nvSpPr>
        <p:spPr>
          <a:xfrm>
            <a:off x="1208690" y="3547241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B2AEF-2C4D-4407-BEAD-D006D7B563B1}"/>
              </a:ext>
            </a:extLst>
          </p:cNvPr>
          <p:cNvSpPr txBox="1"/>
          <p:nvPr/>
        </p:nvSpPr>
        <p:spPr>
          <a:xfrm>
            <a:off x="798783" y="1425655"/>
            <a:ext cx="8466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Notable differences with stochastic optimal control: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95EC4-F534-4B3D-A83D-BC47FD1093A9}"/>
              </a:ext>
            </a:extLst>
          </p:cNvPr>
          <p:cNvSpPr txBox="1"/>
          <p:nvPr/>
        </p:nvSpPr>
        <p:spPr>
          <a:xfrm>
            <a:off x="1051032" y="2142348"/>
            <a:ext cx="9659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LM Roman 10" panose="00000500000000000000" pitchFamily="50" charset="0"/>
              </a:rPr>
              <a:t>Deals with data-based approaches.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LM Roman 10" panose="00000500000000000000" pitchFamily="50" charset="0"/>
              </a:rPr>
              <a:t>The concept of ‘reward’ instead of ‘cost’.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LM Roman 10" panose="00000500000000000000" pitchFamily="50" charset="0"/>
              </a:rPr>
              <a:t>Infinite horizon problem     policy is time-invariant and    is an important tuning factor.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LM Roman 10" panose="00000500000000000000" pitchFamily="50" charset="0"/>
              </a:rPr>
              <a:t>Discrete-time stochastic control process.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B7A60F-7EE9-4B97-B523-B5B48E5223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24" y="3182489"/>
            <a:ext cx="172407" cy="2111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A05F5-B204-4488-B365-C7F0E4515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8F896-F213-4EF9-A4BD-2E3A90913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5473B2-0D9F-41E5-8E5E-48F2487A0A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62" y="3203509"/>
            <a:ext cx="457143" cy="1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0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Motivation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2B6BD-CE8C-4C43-AC62-E3E5ADE90B06}"/>
              </a:ext>
            </a:extLst>
          </p:cNvPr>
          <p:cNvSpPr txBox="1"/>
          <p:nvPr/>
        </p:nvSpPr>
        <p:spPr>
          <a:xfrm>
            <a:off x="1096082" y="1550426"/>
            <a:ext cx="505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 Stochastic optimal control 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00D6E-3333-48A8-963A-388B259C6A7C}"/>
              </a:ext>
            </a:extLst>
          </p:cNvPr>
          <p:cNvSpPr txBox="1"/>
          <p:nvPr/>
        </p:nvSpPr>
        <p:spPr>
          <a:xfrm>
            <a:off x="1096082" y="3630549"/>
            <a:ext cx="8082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 Trajectory optimization in motion planning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C774B-9318-4C48-AE80-00584ED0F5C7}"/>
              </a:ext>
            </a:extLst>
          </p:cNvPr>
          <p:cNvSpPr txBox="1"/>
          <p:nvPr/>
        </p:nvSpPr>
        <p:spPr>
          <a:xfrm>
            <a:off x="1572698" y="2207167"/>
            <a:ext cx="8643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How to obtain a computationally tractable law?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How to overcome the ‘curse of dimensionality’?</a:t>
            </a:r>
          </a:p>
          <a:p>
            <a:endParaRPr lang="en-US" sz="24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3F3C2-3A33-4B39-991F-26E443ED9892}"/>
              </a:ext>
            </a:extLst>
          </p:cNvPr>
          <p:cNvSpPr txBox="1"/>
          <p:nvPr/>
        </p:nvSpPr>
        <p:spPr>
          <a:xfrm>
            <a:off x="1572698" y="4390225"/>
            <a:ext cx="7902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How to obtain online solutions?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How to cope-up with process noise?</a:t>
            </a:r>
          </a:p>
          <a:p>
            <a:endParaRPr lang="en-US" sz="2400" dirty="0">
              <a:latin typeface="LM Roman 10" panose="00000500000000000000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2D3DE-657B-40D6-934B-0E80AECC0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5BC023-54DA-41B9-B2AA-6B947EFA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4E1A45-ACC2-4B53-95A7-9311B03A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48" y="2881197"/>
            <a:ext cx="9463610" cy="640080"/>
          </a:xfrm>
        </p:spPr>
        <p:txBody>
          <a:bodyPr>
            <a:noAutofit/>
          </a:bodyPr>
          <a:lstStyle/>
          <a:p>
            <a:r>
              <a:rPr lang="en-US" sz="3200" dirty="0"/>
              <a:t>Trajectory-Optimized Perturbation Feedback Control (T-PFC)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076E4-6B72-481D-9138-BD961B807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6CE05-D333-432A-B1AD-FA1DD6C8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5FD41B-DCCC-4890-BB2B-30C38D5A7A63}"/>
              </a:ext>
            </a:extLst>
          </p:cNvPr>
          <p:cNvSpPr txBox="1">
            <a:spLocks/>
          </p:cNvSpPr>
          <p:nvPr/>
        </p:nvSpPr>
        <p:spPr>
          <a:xfrm>
            <a:off x="3389297" y="3901861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 spc="-12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Collaborator : Dr. Suman </a:t>
            </a:r>
            <a:r>
              <a:rPr lang="en-US" sz="2400" dirty="0" err="1"/>
              <a:t>Chakravorty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565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5E0F-2184-46C0-9798-A0944095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076959" cy="640080"/>
          </a:xfrm>
        </p:spPr>
        <p:txBody>
          <a:bodyPr>
            <a:normAutofit/>
          </a:bodyPr>
          <a:lstStyle/>
          <a:p>
            <a:r>
              <a:rPr lang="en-US" dirty="0"/>
              <a:t>T-PFC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Problem Statement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2D3CB0-1EE8-4323-81D8-2E39D67063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286" y="2146844"/>
            <a:ext cx="4809149" cy="191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601DD-6498-473A-B6E9-ECF28CB73F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40" y="4286489"/>
            <a:ext cx="4574109" cy="2060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33257-03BE-4988-935C-3B93D19DE9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452181"/>
            <a:ext cx="8714666" cy="5333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2E4C4-237A-4171-AC2C-5CB61439D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CF7D6-F1B6-485C-8C10-738B197D4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34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DE73-ADC3-493E-8B22-465D1B6E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T-PFC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Terminology-1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85BEB4-8722-4176-BA78-ECD2F68608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86" y="1678828"/>
            <a:ext cx="1005714" cy="254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0AD76-81E3-43B6-9993-3088FAADCB73}"/>
              </a:ext>
            </a:extLst>
          </p:cNvPr>
          <p:cNvSpPr txBox="1"/>
          <p:nvPr/>
        </p:nvSpPr>
        <p:spPr>
          <a:xfrm>
            <a:off x="1287516" y="1612651"/>
            <a:ext cx="10604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            True stochastic optimal policy.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            Deterministic optimal policy obtained by assuming there’s no process uncertainty.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            Truncated deterministic optimal policy obtained as follows.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AD6EE9F-530D-4AA6-A7A5-3C246504C4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93" y="1999394"/>
            <a:ext cx="988952" cy="2544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40E3846-3601-418C-8FD5-1E6A2379F5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92" y="2272662"/>
            <a:ext cx="988952" cy="278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8F408-F246-4396-8FF5-4FBEE760F0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73" y="4014145"/>
            <a:ext cx="6300949" cy="3047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A16A51-0F42-4A8E-820E-EE27453D12F0}"/>
              </a:ext>
            </a:extLst>
          </p:cNvPr>
          <p:cNvSpPr txBox="1"/>
          <p:nvPr/>
        </p:nvSpPr>
        <p:spPr>
          <a:xfrm>
            <a:off x="2254468" y="3353965"/>
            <a:ext cx="867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Taylor’s expansion about the optimal </a:t>
            </a:r>
            <a:r>
              <a:rPr lang="en-US" sz="2000">
                <a:latin typeface="LM Roman 10" panose="00000500000000000000" pitchFamily="50" charset="0"/>
              </a:rPr>
              <a:t>nominal trajectory                     ,            </a:t>
            </a:r>
            <a:endParaRPr lang="en-US" sz="2000" dirty="0">
              <a:latin typeface="LM Roman 10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85754-3903-454C-99FD-1BFAC9955D3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337" y="3427045"/>
            <a:ext cx="1642667" cy="262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87CB8-450D-49EA-BBA5-71552B4BE2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72" y="4543747"/>
            <a:ext cx="2334475" cy="2788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ABDEF0-994E-4C1F-8FC3-31C0BB23AB65}"/>
              </a:ext>
            </a:extLst>
          </p:cNvPr>
          <p:cNvSpPr txBox="1"/>
          <p:nvPr/>
        </p:nvSpPr>
        <p:spPr>
          <a:xfrm>
            <a:off x="625364" y="3879173"/>
            <a:ext cx="162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Deterministic feedback law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869A0-6A05-453F-B00D-9360B4CCC57B}"/>
              </a:ext>
            </a:extLst>
          </p:cNvPr>
          <p:cNvSpPr txBox="1"/>
          <p:nvPr/>
        </p:nvSpPr>
        <p:spPr>
          <a:xfrm>
            <a:off x="625364" y="4395074"/>
            <a:ext cx="16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LM Roman 10" panose="00000500000000000000" pitchFamily="50" charset="0"/>
              </a:rPr>
              <a:t>Truncated deterministic</a:t>
            </a:r>
          </a:p>
          <a:p>
            <a:r>
              <a:rPr lang="en-US" sz="1200" dirty="0">
                <a:solidFill>
                  <a:srgbClr val="C00000"/>
                </a:solidFill>
                <a:latin typeface="LM Roman 10" panose="00000500000000000000" pitchFamily="50" charset="0"/>
              </a:rPr>
              <a:t>linear feedback law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AA8ECA-1A13-4D2D-A6BB-0BD10165EE9E}"/>
              </a:ext>
            </a:extLst>
          </p:cNvPr>
          <p:cNvCxnSpPr>
            <a:cxnSpLocks/>
          </p:cNvCxnSpPr>
          <p:nvPr/>
        </p:nvCxnSpPr>
        <p:spPr>
          <a:xfrm>
            <a:off x="1902373" y="4135960"/>
            <a:ext cx="128226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3ECCFF-28E7-451D-8BF7-8DFAE3AEE29A}"/>
              </a:ext>
            </a:extLst>
          </p:cNvPr>
          <p:cNvCxnSpPr>
            <a:cxnSpLocks/>
          </p:cNvCxnSpPr>
          <p:nvPr/>
        </p:nvCxnSpPr>
        <p:spPr>
          <a:xfrm>
            <a:off x="1902373" y="4688571"/>
            <a:ext cx="128226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9F0A69-4488-4D52-BED0-7A78C9D8A87D}"/>
              </a:ext>
            </a:extLst>
          </p:cNvPr>
          <p:cNvCxnSpPr/>
          <p:nvPr/>
        </p:nvCxnSpPr>
        <p:spPr>
          <a:xfrm>
            <a:off x="4818993" y="4275776"/>
            <a:ext cx="0" cy="22796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779EC9-2CA3-47D2-A993-6483328FDEE3}"/>
              </a:ext>
            </a:extLst>
          </p:cNvPr>
          <p:cNvCxnSpPr>
            <a:cxnSpLocks/>
          </p:cNvCxnSpPr>
          <p:nvPr/>
        </p:nvCxnSpPr>
        <p:spPr>
          <a:xfrm>
            <a:off x="5628295" y="3803998"/>
            <a:ext cx="5254" cy="636622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30000E-7B92-44A4-96BF-F2D086F7DFE2}"/>
              </a:ext>
            </a:extLst>
          </p:cNvPr>
          <p:cNvCxnSpPr/>
          <p:nvPr/>
        </p:nvCxnSpPr>
        <p:spPr>
          <a:xfrm>
            <a:off x="5633546" y="3803998"/>
            <a:ext cx="830316" cy="0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13A419-6D39-44C5-B79E-67F6AB544C91}"/>
              </a:ext>
            </a:extLst>
          </p:cNvPr>
          <p:cNvCxnSpPr/>
          <p:nvPr/>
        </p:nvCxnSpPr>
        <p:spPr>
          <a:xfrm>
            <a:off x="5657193" y="4455640"/>
            <a:ext cx="830316" cy="0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936DE-812E-4DC8-A16A-FF9AD73BC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932D86-BBBB-4EC5-8391-3D4D1601D6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DE73-ADC3-493E-8B22-465D1B6E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T-PFC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Terminology-2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B98A-4EAF-4E82-9449-E3636423ED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10" y="1551103"/>
            <a:ext cx="8473905" cy="88380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4B6A67-7E7A-4229-AD95-426CCFC5CFFB}"/>
              </a:ext>
            </a:extLst>
          </p:cNvPr>
          <p:cNvSpPr/>
          <p:nvPr/>
        </p:nvSpPr>
        <p:spPr>
          <a:xfrm>
            <a:off x="3631324" y="3037491"/>
            <a:ext cx="4030717" cy="20495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6B333A-47FD-461B-B4E8-3ED9F93A77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59" y="3806602"/>
            <a:ext cx="3779048" cy="291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FB5062-1108-461A-A67A-BB8A993A1A8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20" y="3222035"/>
            <a:ext cx="1267809" cy="2544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BBE41D-BCD0-44E7-9E1C-A18E3BEF6AF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21" y="3934325"/>
            <a:ext cx="1251047" cy="2544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4CFBE9-29CD-476F-B625-288612A937B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21" y="4643049"/>
            <a:ext cx="1251047" cy="2788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619CF72-AB92-454C-94B8-555D42C6A5E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89" y="3172092"/>
            <a:ext cx="672000" cy="2773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5846B0-C32A-4EAC-B7F9-637BE3B9FE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484" y="3920596"/>
            <a:ext cx="640000" cy="2773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C2C0BCE-9D89-4A9F-A37A-B53E739982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89" y="4663438"/>
            <a:ext cx="652190" cy="27885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31FA82-3F26-41FF-8899-E7B72095693B}"/>
              </a:ext>
            </a:extLst>
          </p:cNvPr>
          <p:cNvCxnSpPr/>
          <p:nvPr/>
        </p:nvCxnSpPr>
        <p:spPr>
          <a:xfrm>
            <a:off x="2785241" y="3352800"/>
            <a:ext cx="846083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999B8D-DA12-4368-8AA7-8F3B6C33B9EB}"/>
              </a:ext>
            </a:extLst>
          </p:cNvPr>
          <p:cNvCxnSpPr/>
          <p:nvPr/>
        </p:nvCxnSpPr>
        <p:spPr>
          <a:xfrm>
            <a:off x="2779984" y="4083269"/>
            <a:ext cx="846083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4F13453-493F-4CD8-8A70-529BBE6623E2}"/>
              </a:ext>
            </a:extLst>
          </p:cNvPr>
          <p:cNvCxnSpPr/>
          <p:nvPr/>
        </p:nvCxnSpPr>
        <p:spPr>
          <a:xfrm>
            <a:off x="2785241" y="4782207"/>
            <a:ext cx="846083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B0BD2C9-F653-4D92-8EEF-4D447AE962D1}"/>
              </a:ext>
            </a:extLst>
          </p:cNvPr>
          <p:cNvCxnSpPr/>
          <p:nvPr/>
        </p:nvCxnSpPr>
        <p:spPr>
          <a:xfrm>
            <a:off x="7662041" y="3310759"/>
            <a:ext cx="846083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7E39807-E5DA-48DD-8AA8-FD4A0B4AA33F}"/>
              </a:ext>
            </a:extLst>
          </p:cNvPr>
          <p:cNvCxnSpPr/>
          <p:nvPr/>
        </p:nvCxnSpPr>
        <p:spPr>
          <a:xfrm>
            <a:off x="7662041" y="4038242"/>
            <a:ext cx="846083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7B69FF8-2B54-45BA-8C02-5F43319DC3AE}"/>
              </a:ext>
            </a:extLst>
          </p:cNvPr>
          <p:cNvCxnSpPr/>
          <p:nvPr/>
        </p:nvCxnSpPr>
        <p:spPr>
          <a:xfrm>
            <a:off x="7662041" y="4802866"/>
            <a:ext cx="846083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0B69C96-B413-454C-96DD-925063AFAF94}"/>
              </a:ext>
            </a:extLst>
          </p:cNvPr>
          <p:cNvSpPr txBox="1"/>
          <p:nvPr/>
        </p:nvSpPr>
        <p:spPr>
          <a:xfrm>
            <a:off x="4582510" y="4263328"/>
            <a:ext cx="274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Stochastic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A207E-6D1E-4E32-88C4-6C606A65E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18E78A-DEB5-429B-B0B8-50D19282E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4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EA4C-31F2-4117-80BC-BF0B6807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T-PFC - A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Near-Optimal</a:t>
            </a:r>
            <a:r>
              <a:rPr lang="en-US" dirty="0"/>
              <a:t> Decoupling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F998F-5002-4A93-859E-FA61D5B01749}"/>
              </a:ext>
            </a:extLst>
          </p:cNvPr>
          <p:cNvSpPr txBox="1"/>
          <p:nvPr/>
        </p:nvSpPr>
        <p:spPr>
          <a:xfrm>
            <a:off x="696307" y="2769114"/>
            <a:ext cx="10941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Proposition 1 :</a:t>
            </a:r>
            <a:r>
              <a:rPr lang="en-US" sz="2000" b="1" dirty="0">
                <a:latin typeface="LM Roman 10" panose="00000500000000000000" pitchFamily="50" charset="0"/>
              </a:rPr>
              <a:t> The performance of the truncated deterministic linear feedback law  </a:t>
            </a:r>
          </a:p>
          <a:p>
            <a:r>
              <a:rPr lang="en-US" sz="2000" b="1" dirty="0">
                <a:latin typeface="LM Roman 10" panose="00000500000000000000" pitchFamily="50" charset="0"/>
              </a:rPr>
              <a:t>				is within             of the stochastic optimal control law         </a:t>
            </a:r>
            <a:r>
              <a:rPr lang="en-US" sz="2000" b="1" i="1" dirty="0" err="1">
                <a:latin typeface="LM Roman 10" panose="00000500000000000000" pitchFamily="50" charset="0"/>
              </a:rPr>
              <a:t>i.e</a:t>
            </a:r>
            <a:r>
              <a:rPr lang="en-US" sz="2000" b="1" i="1" dirty="0">
                <a:latin typeface="LM Roman 10" panose="00000500000000000000" pitchFamily="50" charset="0"/>
              </a:rPr>
              <a:t>,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B7234B-E480-4608-9CE1-BA691162A8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21" y="3163017"/>
            <a:ext cx="969143" cy="271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A9794-5472-4D59-B4AD-6681347D98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06" y="3538791"/>
            <a:ext cx="3143619" cy="27885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47F8BB3-4636-4C49-870D-5F4A9B88AE50}"/>
              </a:ext>
            </a:extLst>
          </p:cNvPr>
          <p:cNvSpPr txBox="1"/>
          <p:nvPr/>
        </p:nvSpPr>
        <p:spPr>
          <a:xfrm>
            <a:off x="2548757" y="4235670"/>
            <a:ext cx="7457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We show the above using two arguments shown in the next slide.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F5DA4-46DD-4D4D-98F0-0FE63673DE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241" y="2823180"/>
            <a:ext cx="655238" cy="278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9080B-502D-4D73-A605-45574D966DD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52" y="3154853"/>
            <a:ext cx="672000" cy="254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7855A-1ECC-46B4-8BA0-473F2DDC7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AB3031-34B2-473A-831A-3789B128B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2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A009C2-49B9-4D78-BA7C-272A9B5EBE3D}"/>
              </a:ext>
            </a:extLst>
          </p:cNvPr>
          <p:cNvSpPr/>
          <p:nvPr/>
        </p:nvSpPr>
        <p:spPr>
          <a:xfrm>
            <a:off x="5346037" y="5817475"/>
            <a:ext cx="3309231" cy="4368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366E28C6-4D98-43E1-8AF3-F51E73E0EE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24" y="1735153"/>
            <a:ext cx="3506652" cy="3186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106B35-E499-42EB-A6AC-43CF40115906}"/>
              </a:ext>
            </a:extLst>
          </p:cNvPr>
          <p:cNvSpPr txBox="1"/>
          <p:nvPr/>
        </p:nvSpPr>
        <p:spPr>
          <a:xfrm>
            <a:off x="2275489" y="3754999"/>
            <a:ext cx="57123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The performance of the truncated deterministic linear law     is within             of the full deterministic feedback law when applied to a stochastic system.</a:t>
            </a:r>
          </a:p>
          <a:p>
            <a:endParaRPr lang="en-US" sz="2000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99A4B-38D6-48DD-9C8A-4C4CE506B6CD}"/>
              </a:ext>
            </a:extLst>
          </p:cNvPr>
          <p:cNvSpPr txBox="1"/>
          <p:nvPr/>
        </p:nvSpPr>
        <p:spPr>
          <a:xfrm>
            <a:off x="457200" y="3754999"/>
            <a:ext cx="181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Argument 2 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7FC0D5-B0AC-4B6D-B410-C7132FFFE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T-PFC - A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Near-Optimal</a:t>
            </a:r>
            <a:r>
              <a:rPr lang="en-US" dirty="0"/>
              <a:t> Decoupling Result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2EF580-A092-4F57-A5BB-5DAC29A73C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39" y="5199149"/>
            <a:ext cx="3036952" cy="278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AC8036-2B79-4198-8239-2177C571A8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79" y="4116843"/>
            <a:ext cx="207238" cy="278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B98020-0B4E-4344-8FFD-289D627E37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61" y="4155109"/>
            <a:ext cx="889905" cy="2727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7830DA-BB67-4E8A-A730-02B72B3CFDF0}"/>
              </a:ext>
            </a:extLst>
          </p:cNvPr>
          <p:cNvSpPr txBox="1"/>
          <p:nvPr/>
        </p:nvSpPr>
        <p:spPr>
          <a:xfrm>
            <a:off x="1008993" y="5838497"/>
            <a:ext cx="435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From the above arguments, we have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48EA1-3BC8-4BD6-BFAB-85AC26B5EF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22" y="5889480"/>
            <a:ext cx="3143619" cy="2788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BE01A2-546C-43E0-9013-F477272A2FA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655268" y="6035923"/>
            <a:ext cx="656898" cy="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1D95F4-3968-4C13-A741-85AF2DFFA351}"/>
              </a:ext>
            </a:extLst>
          </p:cNvPr>
          <p:cNvSpPr txBox="1"/>
          <p:nvPr/>
        </p:nvSpPr>
        <p:spPr>
          <a:xfrm>
            <a:off x="9390993" y="5836930"/>
            <a:ext cx="17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Near-Optimality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86415-29B6-4CF6-A8C8-2EEF203D2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344CEE-37E9-4D27-91F5-8F2758560D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0CD861-1AA6-4A30-975D-77A300979D0D}"/>
              </a:ext>
            </a:extLst>
          </p:cNvPr>
          <p:cNvSpPr txBox="1"/>
          <p:nvPr/>
        </p:nvSpPr>
        <p:spPr>
          <a:xfrm>
            <a:off x="2328040" y="1465495"/>
            <a:ext cx="5649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Fleming [7] showed that the difference in the performances under true stochastic optimal control law     and that under the optimal deterministic law     is             when applied to a stochastic system.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DB8F2-26EF-42A3-A973-F2A779B7F916}"/>
              </a:ext>
            </a:extLst>
          </p:cNvPr>
          <p:cNvSpPr txBox="1"/>
          <p:nvPr/>
        </p:nvSpPr>
        <p:spPr>
          <a:xfrm>
            <a:off x="446690" y="1458303"/>
            <a:ext cx="181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Argument 1 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0FF30B5-BD6A-4F9B-BF29-919E28A37C2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77" y="2177152"/>
            <a:ext cx="224000" cy="2316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23ADE0-B762-4B0B-AA43-89965A3164D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38" y="2545404"/>
            <a:ext cx="207238" cy="1493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C308E7-BEA1-43F4-9E0A-36A0F957C0A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17" y="2467924"/>
            <a:ext cx="889905" cy="274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E1CC9BD-F8D4-4089-AEF3-CEC5F6AA9DD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04" y="3286259"/>
            <a:ext cx="3056762" cy="2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5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3FDDF4-D435-458F-A187-3A6D86C2AC3C}"/>
              </a:ext>
            </a:extLst>
          </p:cNvPr>
          <p:cNvSpPr txBox="1"/>
          <p:nvPr/>
        </p:nvSpPr>
        <p:spPr>
          <a:xfrm>
            <a:off x="2349062" y="1818290"/>
            <a:ext cx="89810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LM Roman 10" panose="00000500000000000000" pitchFamily="50" charset="0"/>
              </a:rPr>
              <a:t>Sura-na</a:t>
            </a:r>
            <a:r>
              <a:rPr lang="en-US" i="1" dirty="0">
                <a:latin typeface="LM Roman 10" panose="00000500000000000000" pitchFamily="50" charset="0"/>
              </a:rPr>
              <a:t> </a:t>
            </a:r>
            <a:r>
              <a:rPr lang="en-US" i="1" dirty="0" err="1">
                <a:latin typeface="LM Roman 10" panose="00000500000000000000" pitchFamily="50" charset="0"/>
              </a:rPr>
              <a:t>Bheda</a:t>
            </a:r>
            <a:r>
              <a:rPr lang="en-US" i="1" dirty="0">
                <a:latin typeface="LM Roman 10" panose="00000500000000000000" pitchFamily="50" charset="0"/>
              </a:rPr>
              <a:t> </a:t>
            </a:r>
            <a:r>
              <a:rPr lang="en-US" i="1" dirty="0" err="1">
                <a:latin typeface="LM Roman 10" panose="00000500000000000000" pitchFamily="50" charset="0"/>
              </a:rPr>
              <a:t>Pramaana</a:t>
            </a:r>
            <a:r>
              <a:rPr lang="en-US" i="1" dirty="0">
                <a:latin typeface="LM Roman 10" panose="00000500000000000000" pitchFamily="50" charset="0"/>
              </a:rPr>
              <a:t> </a:t>
            </a:r>
            <a:r>
              <a:rPr lang="en-US" i="1" dirty="0" err="1">
                <a:latin typeface="LM Roman 10" panose="00000500000000000000" pitchFamily="50" charset="0"/>
              </a:rPr>
              <a:t>Sunaavo</a:t>
            </a:r>
            <a:r>
              <a:rPr lang="en-US" i="1" dirty="0">
                <a:latin typeface="LM Roman 10" panose="00000500000000000000" pitchFamily="50" charset="0"/>
              </a:rPr>
              <a:t>;</a:t>
            </a:r>
            <a:endParaRPr lang="en-US" dirty="0">
              <a:latin typeface="LM Roman 10" panose="00000500000000000000" pitchFamily="50" charset="0"/>
            </a:endParaRPr>
          </a:p>
          <a:p>
            <a:r>
              <a:rPr lang="en-US" i="1" dirty="0" err="1">
                <a:latin typeface="LM Roman 10" panose="00000500000000000000" pitchFamily="50" charset="0"/>
              </a:rPr>
              <a:t>Bheda</a:t>
            </a:r>
            <a:r>
              <a:rPr lang="en-US" i="1" dirty="0">
                <a:latin typeface="LM Roman 10" panose="00000500000000000000" pitchFamily="50" charset="0"/>
              </a:rPr>
              <a:t>, </a:t>
            </a:r>
            <a:r>
              <a:rPr lang="en-US" i="1" dirty="0" err="1">
                <a:latin typeface="LM Roman 10" panose="00000500000000000000" pitchFamily="50" charset="0"/>
              </a:rPr>
              <a:t>Abheda</a:t>
            </a:r>
            <a:r>
              <a:rPr lang="en-US" i="1" dirty="0">
                <a:latin typeface="LM Roman 10" panose="00000500000000000000" pitchFamily="50" charset="0"/>
              </a:rPr>
              <a:t>, Pratham </a:t>
            </a:r>
            <a:r>
              <a:rPr lang="en-US" i="1" dirty="0" err="1">
                <a:latin typeface="LM Roman 10" panose="00000500000000000000" pitchFamily="50" charset="0"/>
              </a:rPr>
              <a:t>kara</a:t>
            </a:r>
            <a:r>
              <a:rPr lang="en-US" i="1" dirty="0">
                <a:latin typeface="LM Roman 10" panose="00000500000000000000" pitchFamily="50" charset="0"/>
              </a:rPr>
              <a:t> </a:t>
            </a:r>
            <a:r>
              <a:rPr lang="en-US" i="1" dirty="0" err="1">
                <a:latin typeface="LM Roman 10" panose="00000500000000000000" pitchFamily="50" charset="0"/>
              </a:rPr>
              <a:t>Jaano</a:t>
            </a:r>
            <a:r>
              <a:rPr lang="en-US" i="1" dirty="0">
                <a:latin typeface="LM Roman 10" panose="00000500000000000000" pitchFamily="50" charset="0"/>
              </a:rPr>
              <a:t>.</a:t>
            </a:r>
            <a:endParaRPr lang="en-US" dirty="0">
              <a:latin typeface="LM Roman 10" panose="00000500000000000000" pitchFamily="50" charset="0"/>
            </a:endParaRPr>
          </a:p>
          <a:p>
            <a:endParaRPr lang="en-US" i="1" dirty="0">
              <a:latin typeface="LM Roman 10" panose="00000500000000000000" pitchFamily="50" charset="0"/>
            </a:endParaRPr>
          </a:p>
          <a:p>
            <a:r>
              <a:rPr lang="en-US" dirty="0">
                <a:latin typeface="LM Roman 10" panose="00000500000000000000" pitchFamily="50" charset="0"/>
              </a:rPr>
              <a:t>Show me that you can divide the notes of a song;</a:t>
            </a:r>
          </a:p>
          <a:p>
            <a:r>
              <a:rPr lang="en-US" dirty="0">
                <a:latin typeface="LM Roman 10" panose="00000500000000000000" pitchFamily="50" charset="0"/>
              </a:rPr>
              <a:t>But first, show me that you can discern</a:t>
            </a:r>
          </a:p>
          <a:p>
            <a:r>
              <a:rPr lang="en-US" dirty="0">
                <a:latin typeface="LM Roman 10" panose="00000500000000000000" pitchFamily="50" charset="0"/>
              </a:rPr>
              <a:t>Between what can be divided</a:t>
            </a:r>
          </a:p>
          <a:p>
            <a:r>
              <a:rPr lang="en-US" dirty="0">
                <a:latin typeface="LM Roman 10" panose="00000500000000000000" pitchFamily="50" charset="0"/>
              </a:rPr>
              <a:t>And what cannot.</a:t>
            </a:r>
          </a:p>
          <a:p>
            <a:endParaRPr lang="en-US" dirty="0">
              <a:latin typeface="LM Roman 10" panose="00000500000000000000" pitchFamily="50" charset="0"/>
            </a:endParaRPr>
          </a:p>
          <a:p>
            <a:endParaRPr lang="en-US" dirty="0">
              <a:latin typeface="LM Roman 10" panose="00000500000000000000" pitchFamily="50" charset="0"/>
            </a:endParaRPr>
          </a:p>
          <a:p>
            <a:r>
              <a:rPr lang="en-US" dirty="0">
                <a:latin typeface="LM Roman 10" panose="00000500000000000000" pitchFamily="50" charset="0"/>
              </a:rPr>
              <a:t>—An anonymous musical composition inspired by a classical Sanskrit poem</a:t>
            </a:r>
          </a:p>
          <a:p>
            <a:endParaRPr lang="en-US" dirty="0"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A7D0D-E29C-4BAD-954B-E0EC74914FFF}"/>
              </a:ext>
            </a:extLst>
          </p:cNvPr>
          <p:cNvSpPr txBox="1"/>
          <p:nvPr/>
        </p:nvSpPr>
        <p:spPr>
          <a:xfrm>
            <a:off x="2701158" y="4772945"/>
            <a:ext cx="740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(From Siddhartha Mukherjee’s `The Gene: An Intimate History’)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AF5F8-DB42-4046-BFF6-DE6CEB621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274A1-7B44-42CA-A157-E70C3E93F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94178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77FC0D5-B0AC-4B6D-B410-C7132FFFE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T-PFC - A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Near-Optimal</a:t>
            </a:r>
            <a:r>
              <a:rPr lang="en-US" dirty="0"/>
              <a:t> Decoupling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86415-29B6-4CF6-A8C8-2EEF203D2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344CEE-37E9-4D27-91F5-8F2758560D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0F8932-4CA6-4BD1-83FD-E4E8004798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73" y="2737944"/>
            <a:ext cx="3046775" cy="25466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03F7F1-539C-4C6D-9DA2-EE3E1712FF7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2737944"/>
            <a:ext cx="3258207" cy="254665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9A22A9-F0D1-4DA4-AF74-81C841788EDD}"/>
              </a:ext>
            </a:extLst>
          </p:cNvPr>
          <p:cNvCxnSpPr>
            <a:cxnSpLocks/>
          </p:cNvCxnSpPr>
          <p:nvPr/>
        </p:nvCxnSpPr>
        <p:spPr>
          <a:xfrm flipH="1" flipV="1">
            <a:off x="2843048" y="3258207"/>
            <a:ext cx="157656" cy="23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6B596-B40C-4D28-B99F-74B2835F2EE9}"/>
              </a:ext>
            </a:extLst>
          </p:cNvPr>
          <p:cNvCxnSpPr>
            <a:cxnSpLocks/>
          </p:cNvCxnSpPr>
          <p:nvPr/>
        </p:nvCxnSpPr>
        <p:spPr>
          <a:xfrm>
            <a:off x="2916622" y="3563005"/>
            <a:ext cx="157655" cy="25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0FCA8C6-49D7-4977-9824-CF791A11D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42" y="3121064"/>
            <a:ext cx="889905" cy="2742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192B0C-7E22-495C-A5FF-C21C4EA2FE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97" y="3093175"/>
            <a:ext cx="889905" cy="27276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90C2EA-29D0-4137-BDE3-C99898E9480E}"/>
              </a:ext>
            </a:extLst>
          </p:cNvPr>
          <p:cNvCxnSpPr>
            <a:cxnSpLocks/>
          </p:cNvCxnSpPr>
          <p:nvPr/>
        </p:nvCxnSpPr>
        <p:spPr>
          <a:xfrm flipH="1" flipV="1">
            <a:off x="6201103" y="3093175"/>
            <a:ext cx="315312" cy="48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12A4B2-0372-42DB-B9BC-4CC6CD3947B0}"/>
              </a:ext>
            </a:extLst>
          </p:cNvPr>
          <p:cNvCxnSpPr>
            <a:cxnSpLocks/>
          </p:cNvCxnSpPr>
          <p:nvPr/>
        </p:nvCxnSpPr>
        <p:spPr>
          <a:xfrm>
            <a:off x="6432331" y="3647090"/>
            <a:ext cx="328878" cy="52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C416476-B94D-4B91-BAA4-B168C93F3BA0}"/>
              </a:ext>
            </a:extLst>
          </p:cNvPr>
          <p:cNvSpPr txBox="1"/>
          <p:nvPr/>
        </p:nvSpPr>
        <p:spPr>
          <a:xfrm>
            <a:off x="4115496" y="3701534"/>
            <a:ext cx="59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87BD58-0BB4-4AB9-932A-AAB508615EA8}"/>
              </a:ext>
            </a:extLst>
          </p:cNvPr>
          <p:cNvSpPr txBox="1"/>
          <p:nvPr/>
        </p:nvSpPr>
        <p:spPr>
          <a:xfrm>
            <a:off x="624034" y="5475890"/>
            <a:ext cx="3258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Performance of        is within </a:t>
            </a:r>
          </a:p>
          <a:p>
            <a:r>
              <a:rPr lang="en-US" dirty="0"/>
              <a:t>                of      .</a:t>
            </a:r>
          </a:p>
          <a:p>
            <a:r>
              <a:rPr lang="en-US" dirty="0"/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FFE9D0-53D7-4585-AB1A-78BE8F328B1C}"/>
              </a:ext>
            </a:extLst>
          </p:cNvPr>
          <p:cNvSpPr txBox="1"/>
          <p:nvPr/>
        </p:nvSpPr>
        <p:spPr>
          <a:xfrm>
            <a:off x="4459656" y="5475890"/>
            <a:ext cx="325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Performance of      is within </a:t>
            </a:r>
          </a:p>
          <a:p>
            <a:r>
              <a:rPr lang="en-US" dirty="0"/>
              <a:t>                 of      .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136A56-3E7D-4022-9823-41398C2CD5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44" y="5521127"/>
            <a:ext cx="207238" cy="27885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9E35341-B9DA-4D2A-9E54-AA21D8A6AADB}"/>
              </a:ext>
            </a:extLst>
          </p:cNvPr>
          <p:cNvSpPr txBox="1"/>
          <p:nvPr/>
        </p:nvSpPr>
        <p:spPr>
          <a:xfrm>
            <a:off x="8527178" y="5496915"/>
            <a:ext cx="325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Performance of       is within</a:t>
            </a:r>
          </a:p>
          <a:p>
            <a:r>
              <a:rPr lang="en-US" dirty="0"/>
              <a:t>                of      .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982A1FF-8C94-4F9F-91E7-0EC9918F13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06" y="5521127"/>
            <a:ext cx="224489" cy="2788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AB02864-CDA0-46DE-91A2-221352C3C6F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98" y="5891675"/>
            <a:ext cx="207238" cy="14933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F71A4B1-F037-474C-AB02-2A7F5594279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5619690"/>
            <a:ext cx="207238" cy="14933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8977A61-E45A-41DD-88E2-4D64FD1EA63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82" y="5834767"/>
            <a:ext cx="224000" cy="23161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6691315-F854-42EE-A8FE-18B6567EE28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216" y="5850531"/>
            <a:ext cx="224000" cy="23161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DF4CF82-7AC4-47A5-8729-D2018A46198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0" y="5839129"/>
            <a:ext cx="663290" cy="20443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A592B10-8849-4CB8-83E8-7755EAE7EBA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57" y="5845290"/>
            <a:ext cx="721343" cy="22109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8023E57-DF95-412C-9B60-7784CEF5988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359" y="5875910"/>
            <a:ext cx="633046" cy="19403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FDBFAB8-AA96-4FA8-A0AF-DD6BFD15E84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24" y="2156677"/>
            <a:ext cx="3036952" cy="27885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42D2993-826A-4161-B8B4-D45AA1808D1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5" y="2145137"/>
            <a:ext cx="3056762" cy="27733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D590474-DA44-48A8-816F-025C2DF4884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13" y="2147783"/>
            <a:ext cx="3068952" cy="278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ED9C5-8946-4483-8CCF-5A868C557D4E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06" y="2696314"/>
            <a:ext cx="2946693" cy="25882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88EB6-BC29-4354-8E92-191FA5CA914D}"/>
              </a:ext>
            </a:extLst>
          </p:cNvPr>
          <p:cNvCxnSpPr>
            <a:cxnSpLocks/>
          </p:cNvCxnSpPr>
          <p:nvPr/>
        </p:nvCxnSpPr>
        <p:spPr>
          <a:xfrm>
            <a:off x="10394731" y="3767959"/>
            <a:ext cx="331076" cy="39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EE50EE-6F6E-488D-B269-CDF66E153E9B}"/>
              </a:ext>
            </a:extLst>
          </p:cNvPr>
          <p:cNvCxnSpPr/>
          <p:nvPr/>
        </p:nvCxnSpPr>
        <p:spPr>
          <a:xfrm flipH="1" flipV="1">
            <a:off x="10228450" y="3174124"/>
            <a:ext cx="331819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AAF114EC-26AB-49F4-873F-0A0054623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909" y="2901362"/>
            <a:ext cx="889905" cy="27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66600-E4DB-4EF8-B7DB-562EA7E6811E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08" y="3922114"/>
            <a:ext cx="380952" cy="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BEE972E-8141-4376-9D7D-43D5A99B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T-PFC - A </a:t>
            </a:r>
            <a:r>
              <a:rPr lang="en-US" dirty="0">
                <a:solidFill>
                  <a:schemeClr val="tx1"/>
                </a:solidFill>
              </a:rPr>
              <a:t>Near-Optimal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Decoupling</a:t>
            </a:r>
            <a:r>
              <a:rPr lang="en-US" dirty="0"/>
              <a:t> Result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822F79-C1F0-454B-AA0F-B26F83224F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32" y="4193766"/>
            <a:ext cx="3593142" cy="39161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02A6F42-F8F8-4EDF-A520-AA863A4FAE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13" y="2086607"/>
            <a:ext cx="6639237" cy="26209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6322E5A-AD6A-4C39-B087-EFC27DDC65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88" y="2618764"/>
            <a:ext cx="9464391" cy="60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7DF973-0B42-47D2-ADE6-FD5E8732A4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32" y="4193766"/>
            <a:ext cx="4575999" cy="2773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085CC2-46A6-4D0F-8AB0-405297EB9D0F}"/>
              </a:ext>
            </a:extLst>
          </p:cNvPr>
          <p:cNvSpPr txBox="1"/>
          <p:nvPr/>
        </p:nvSpPr>
        <p:spPr>
          <a:xfrm>
            <a:off x="10670538" y="2732844"/>
            <a:ext cx="119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+ H.O.T.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176872F-6635-4DF8-A6E4-DF1D709AC5F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306" y="3480844"/>
            <a:ext cx="3044589" cy="2971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580EB4-3B65-4D7F-92B7-97A75474ABF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006" y="4766352"/>
            <a:ext cx="1926095" cy="3687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795E2F-FD9C-4212-9B88-9C741FAB3F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007" y="5310830"/>
            <a:ext cx="4045730" cy="4525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A37FF3-24F1-43A4-B84F-907CA51F94F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74" y="5932782"/>
            <a:ext cx="3625143" cy="42514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6D8C1C6-2AD0-41C7-ADF5-1AE15AEED359}"/>
              </a:ext>
            </a:extLst>
          </p:cNvPr>
          <p:cNvSpPr txBox="1"/>
          <p:nvPr/>
        </p:nvSpPr>
        <p:spPr>
          <a:xfrm>
            <a:off x="5357465" y="3444750"/>
            <a:ext cx="124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+ H.O.T.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6DD47-39B1-4C41-8E94-07359BC6A12B}"/>
              </a:ext>
            </a:extLst>
          </p:cNvPr>
          <p:cNvSpPr txBox="1"/>
          <p:nvPr/>
        </p:nvSpPr>
        <p:spPr>
          <a:xfrm>
            <a:off x="819807" y="1350579"/>
            <a:ext cx="911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Objective :</a:t>
            </a:r>
            <a:r>
              <a:rPr lang="en-US" sz="2000" dirty="0">
                <a:latin typeface="LM Roman 10" panose="00000500000000000000" pitchFamily="50" charset="0"/>
              </a:rPr>
              <a:t> To determine the truncated deterministic linear feedback law         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7178C4-CBC5-411F-BBBC-97FA55B3EB1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57" y="1417094"/>
            <a:ext cx="655238" cy="2788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2DC00-AEF9-4F2A-B35D-3C14F79E8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ECB636-00ED-4F93-9747-C80E8FB6BF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BEE972E-8141-4376-9D7D-43D5A99B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T-PFC - A </a:t>
            </a:r>
            <a:r>
              <a:rPr lang="en-US" dirty="0">
                <a:solidFill>
                  <a:schemeClr val="tx1"/>
                </a:solidFill>
              </a:rPr>
              <a:t>Near-Optimal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Decoupling</a:t>
            </a:r>
            <a:r>
              <a:rPr lang="en-US" dirty="0"/>
              <a:t>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58CA1-957B-441A-BB49-6FE9B14B1C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82" y="4753662"/>
            <a:ext cx="8906882" cy="133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04E9D-47DF-4BD4-8BB1-359013A540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96" y="2695482"/>
            <a:ext cx="5997711" cy="313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0A2A0-5EAF-46F7-A86B-20F8A45DAA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351" y="2047988"/>
            <a:ext cx="4321527" cy="4784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5FD807-C569-4CB3-BD9D-98A64BA971FC}"/>
              </a:ext>
            </a:extLst>
          </p:cNvPr>
          <p:cNvSpPr txBox="1"/>
          <p:nvPr/>
        </p:nvSpPr>
        <p:spPr>
          <a:xfrm>
            <a:off x="1105324" y="1329664"/>
            <a:ext cx="10461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After expanding                  using Bellman equation and solving for       in the above, we have: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D6C473-BE8F-4D98-8D0C-A3A60FD3C3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506" y="1378610"/>
            <a:ext cx="1324190" cy="2971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86B259-2B74-46E2-8238-27FE1DD2E56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588" y="1427974"/>
            <a:ext cx="350477" cy="2194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587AA-5A4B-432E-9877-A56B9AE61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D030D-1E29-4675-83B5-55FA68EB233F}"/>
              </a:ext>
            </a:extLst>
          </p:cNvPr>
          <p:cNvSpPr txBox="1"/>
          <p:nvPr/>
        </p:nvSpPr>
        <p:spPr>
          <a:xfrm>
            <a:off x="1202890" y="3389578"/>
            <a:ext cx="897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But, from the </a:t>
            </a:r>
            <a:r>
              <a:rPr lang="en-US" sz="2000" dirty="0" err="1">
                <a:latin typeface="LM Roman 10" panose="00000500000000000000" pitchFamily="50" charset="0"/>
              </a:rPr>
              <a:t>Pontryagin’s</a:t>
            </a:r>
            <a:r>
              <a:rPr lang="en-US" sz="2000" dirty="0">
                <a:latin typeface="LM Roman 10" panose="00000500000000000000" pitchFamily="50" charset="0"/>
              </a:rPr>
              <a:t> minimum principle, we have                             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34FF0-7349-49F1-A0EB-9D819E7E42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32" y="4031216"/>
            <a:ext cx="1988572" cy="219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CFA2FC-6DEB-4848-B387-EE89FFF8DBD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19" y="3483024"/>
            <a:ext cx="2371047" cy="284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0631A2-65EE-4C44-8C61-CE79B2088B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37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755762-48B8-4B37-97A4-B328BB98D34A}"/>
              </a:ext>
            </a:extLst>
          </p:cNvPr>
          <p:cNvSpPr/>
          <p:nvPr/>
        </p:nvSpPr>
        <p:spPr>
          <a:xfrm>
            <a:off x="2659116" y="3321269"/>
            <a:ext cx="7740869" cy="10668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D1B6B-1702-4B38-994C-F8E24E80E0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35" y="2655053"/>
            <a:ext cx="9612130" cy="3865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3F7F1-1BB7-4E30-B8BD-566DDFD78788}"/>
              </a:ext>
            </a:extLst>
          </p:cNvPr>
          <p:cNvSpPr txBox="1"/>
          <p:nvPr/>
        </p:nvSpPr>
        <p:spPr>
          <a:xfrm>
            <a:off x="1199918" y="1657817"/>
            <a:ext cx="4204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Bellman equation </a:t>
            </a:r>
          </a:p>
          <a:p>
            <a:r>
              <a:rPr lang="en-US" sz="2000" dirty="0">
                <a:latin typeface="LM Roman 10" panose="00000500000000000000" pitchFamily="50" charset="0"/>
              </a:rPr>
              <a:t>(on the optimal nominal trajectory)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E503E-BD01-428B-9499-F18A97FF46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78" y="1780667"/>
            <a:ext cx="4099098" cy="2971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5B50E4-E36A-4574-810C-6D3065AA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T-PFC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 Near-Optimal Decoupling Result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02B637-C5F6-45D5-8D96-62E0D8DBC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C8E36-6CEE-4D6F-A0DD-05F3B6CB2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8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43F7F1-1BB7-4E30-B8BD-566DDFD78788}"/>
              </a:ext>
            </a:extLst>
          </p:cNvPr>
          <p:cNvSpPr txBox="1"/>
          <p:nvPr/>
        </p:nvSpPr>
        <p:spPr>
          <a:xfrm>
            <a:off x="1199918" y="1657817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Implication 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5B50E4-E36A-4574-810C-6D3065AA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T-PFC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 Near-Optimal Decoupling 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3C2A0-3A3A-418F-B275-2A6349076594}"/>
              </a:ext>
            </a:extLst>
          </p:cNvPr>
          <p:cNvSpPr txBox="1"/>
          <p:nvPr/>
        </p:nvSpPr>
        <p:spPr>
          <a:xfrm>
            <a:off x="1199917" y="2354317"/>
            <a:ext cx="102616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The truncated linear feedback law               can be determined by :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Solving for the optimal nominal sequence           first, and then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Designing a linear feedback law around the optimal nominal sequence.</a:t>
            </a:r>
          </a:p>
          <a:p>
            <a:pPr lvl="1"/>
            <a:endParaRPr lang="en-US" sz="2400" dirty="0">
              <a:latin typeface="LM Roman 10" panose="00000500000000000000" pitchFamily="50" charset="0"/>
            </a:endParaRPr>
          </a:p>
          <a:p>
            <a:pPr lvl="1"/>
            <a:endParaRPr lang="en-US" sz="24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The resultant law is near-optimal (          to        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7B22AF-81ED-40EF-89FE-31A99A85C8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72" y="4055846"/>
            <a:ext cx="3542857" cy="278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2C55FF-560C-42CB-B7A8-C1B897D198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28" y="2445406"/>
            <a:ext cx="1246476" cy="280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F3794-3E46-4A27-8914-BA73F062D7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30" y="2829034"/>
            <a:ext cx="838095" cy="2773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344804-069B-4FF8-90DF-578EB7E704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55" y="4666986"/>
            <a:ext cx="695371" cy="2544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20B9B9-3105-4966-9D4F-42F5C6E0DE9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23" y="4657843"/>
            <a:ext cx="889905" cy="272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149789-7BEF-498A-95AF-D6DC608A9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8751A1-2FB5-44C2-97BD-40767AB298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8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E442-AFF7-460D-B723-475E3ECD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965896" cy="640080"/>
          </a:xfrm>
        </p:spPr>
        <p:txBody>
          <a:bodyPr>
            <a:noAutofit/>
          </a:bodyPr>
          <a:lstStyle/>
          <a:p>
            <a:r>
              <a:rPr lang="en-US" dirty="0"/>
              <a:t>T-PFC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5F39F-9AC2-410B-A71B-F24AE4B06F53}"/>
              </a:ext>
            </a:extLst>
          </p:cNvPr>
          <p:cNvSpPr txBox="1"/>
          <p:nvPr/>
        </p:nvSpPr>
        <p:spPr>
          <a:xfrm>
            <a:off x="993228" y="1287519"/>
            <a:ext cx="920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Step 1 :</a:t>
            </a:r>
            <a:r>
              <a:rPr lang="en-US" sz="2000" dirty="0">
                <a:latin typeface="LM Roman 10" panose="00000500000000000000" pitchFamily="50" charset="0"/>
              </a:rPr>
              <a:t> Solve for the optimal nominal trajectory                       as follows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0ECCF-47BF-4BBE-96E3-7B5D25273A18}"/>
              </a:ext>
            </a:extLst>
          </p:cNvPr>
          <p:cNvSpPr txBox="1"/>
          <p:nvPr/>
        </p:nvSpPr>
        <p:spPr>
          <a:xfrm>
            <a:off x="993227" y="3748335"/>
            <a:ext cx="1054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Step 2 :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US" sz="2000" dirty="0">
                <a:latin typeface="LM Roman 10" panose="00000500000000000000" pitchFamily="50" charset="0"/>
              </a:rPr>
              <a:t>Solve for the linear feedback gains                by recursively solving the following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ED5D0-1734-4C76-9481-464DC3D83D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44" y="1736931"/>
            <a:ext cx="4281907" cy="18697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6BA420-16E6-4183-9F56-DFF38AC34D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7" y="1374811"/>
            <a:ext cx="1642667" cy="2620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B360AC-EC87-4AC0-9693-6A862733CE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25" y="3827994"/>
            <a:ext cx="1042286" cy="254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BBB1E5-C7FC-468E-9100-9FF5A0D2EBB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26" y="4965171"/>
            <a:ext cx="5328761" cy="7100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B3D083-C0B2-48D4-89BF-5F0E19932C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60" y="4270219"/>
            <a:ext cx="3356952" cy="254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148A0A-EC38-4368-B905-56DB663F811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49" y="4604107"/>
            <a:ext cx="4699427" cy="306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57526D-52FF-4ECF-9D13-89154CBA97D0}"/>
              </a:ext>
            </a:extLst>
          </p:cNvPr>
          <p:cNvSpPr txBox="1"/>
          <p:nvPr/>
        </p:nvSpPr>
        <p:spPr>
          <a:xfrm>
            <a:off x="1051034" y="5938346"/>
            <a:ext cx="3189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Step 3 :</a:t>
            </a:r>
            <a:r>
              <a:rPr lang="en-US" sz="2000" b="1" dirty="0">
                <a:latin typeface="LM Roman 10" panose="00000500000000000000" pitchFamily="50" charset="0"/>
              </a:rPr>
              <a:t> </a:t>
            </a:r>
            <a:r>
              <a:rPr lang="en-US" sz="2000" dirty="0">
                <a:latin typeface="LM Roman 10" panose="00000500000000000000" pitchFamily="50" charset="0"/>
              </a:rPr>
              <a:t>Resultant policy :  </a:t>
            </a:r>
            <a:r>
              <a:rPr lang="en-US" sz="2000" b="1" dirty="0">
                <a:latin typeface="LM Roman 10" panose="00000500000000000000" pitchFamily="50" charset="0"/>
              </a:rPr>
              <a:t> 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7B908E-9C25-441F-A6D6-CAF752FAB5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23" y="6001406"/>
            <a:ext cx="2988190" cy="2788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EA69-F4CD-465B-869D-38C90234E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029631-AAB5-4DAA-B601-AE8958683C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0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E8523-E280-41B9-8C0E-B0078F05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965896" cy="640080"/>
          </a:xfrm>
        </p:spPr>
        <p:txBody>
          <a:bodyPr>
            <a:noAutofit/>
          </a:bodyPr>
          <a:lstStyle/>
          <a:p>
            <a:r>
              <a:rPr lang="en-US" dirty="0"/>
              <a:t>T-PFC - Example Applications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Robot Motion Planning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24970-0EF5-4024-A5F7-F4B2CD872745}"/>
              </a:ext>
            </a:extLst>
          </p:cNvPr>
          <p:cNvSpPr txBox="1"/>
          <p:nvPr/>
        </p:nvSpPr>
        <p:spPr>
          <a:xfrm>
            <a:off x="1129861" y="1382109"/>
            <a:ext cx="979564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Following systems are considered 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Car-like robot :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LM Roman 10" panose="00000500000000000000" pitchFamily="50" charset="0"/>
              </a:rPr>
              <a:t>State -                   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Car-like robot with 2 trailers attached :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LM Roman 10" panose="00000500000000000000" pitchFamily="50" charset="0"/>
              </a:rPr>
              <a:t>State -                            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Quadrotor :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LM Roman 10" panose="00000500000000000000" pitchFamily="50" charset="0"/>
              </a:rPr>
              <a:t>State -                    . </a:t>
            </a:r>
          </a:p>
          <a:p>
            <a:pPr lvl="3"/>
            <a:endParaRPr lang="en-US" sz="2000" dirty="0">
              <a:latin typeface="LM Roman 10" panose="00000500000000000000" pitchFamily="50" charset="0"/>
            </a:endParaRPr>
          </a:p>
          <a:p>
            <a:pPr lvl="3"/>
            <a:endParaRPr lang="en-US" sz="2000" dirty="0">
              <a:latin typeface="LM Roman 10" panose="00000500000000000000" pitchFamily="50" charset="0"/>
            </a:endParaRPr>
          </a:p>
          <a:p>
            <a:pPr lvl="1"/>
            <a:endParaRPr lang="en-US" sz="2000" dirty="0">
              <a:latin typeface="LM Roman 10" panose="00000500000000000000" pitchFamily="50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LM Roman 10" panose="000005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C05115-1F46-499B-8445-2CDD1A208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13" y="2034772"/>
            <a:ext cx="1545143" cy="2758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DC0FFF-B13A-4760-9CA6-90A0AB1052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33" y="2665335"/>
            <a:ext cx="2249143" cy="2758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C8665E-61DC-42C4-9F24-8CF62AF0C4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13" y="3270471"/>
            <a:ext cx="1642667" cy="275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B9517-72B1-427F-90A6-C7EDADC146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70" y="4117606"/>
            <a:ext cx="8137144" cy="15588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7620AA-F4D2-4AAF-A441-51D843CF0002}"/>
              </a:ext>
            </a:extLst>
          </p:cNvPr>
          <p:cNvSpPr txBox="1"/>
          <p:nvPr/>
        </p:nvSpPr>
        <p:spPr>
          <a:xfrm>
            <a:off x="1513337" y="5835638"/>
            <a:ext cx="750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Initial and final states for motion planning. Position is in meters.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FFEAF-C182-4E50-B88D-0319B753E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152F0-1E7E-445D-B041-9E0C839557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4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89EF-8C45-412E-991D-30B39157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393083" cy="640080"/>
          </a:xfrm>
        </p:spPr>
        <p:txBody>
          <a:bodyPr>
            <a:noAutofit/>
          </a:bodyPr>
          <a:lstStyle/>
          <a:p>
            <a:r>
              <a:rPr lang="en-US" dirty="0"/>
              <a:t>T-PFC - Example Applications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Robot 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D0559-A00B-4DF8-8802-046FD65F5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A67E8-0F34-463D-AEA1-DAB89F3B8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6" name="car_icra">
            <a:hlinkClick r:id="" action="ppaction://media"/>
            <a:extLst>
              <a:ext uri="{FF2B5EF4-FFF2-40B4-BE49-F238E27FC236}">
                <a16:creationId xmlns:a16="http://schemas.microsoft.com/office/drawing/2014/main" id="{C242E161-57D9-45B8-BEBB-E74640191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386" y="1302890"/>
            <a:ext cx="7267904" cy="4206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41C0B-A96E-41CD-923D-79D3DE19A559}"/>
              </a:ext>
            </a:extLst>
          </p:cNvPr>
          <p:cNvSpPr txBox="1"/>
          <p:nvPr/>
        </p:nvSpPr>
        <p:spPr>
          <a:xfrm>
            <a:off x="551791" y="5646578"/>
            <a:ext cx="854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Motion planning of a car-like robot under noise injected through control </a:t>
            </a:r>
          </a:p>
          <a:p>
            <a:r>
              <a:rPr lang="en-US" dirty="0">
                <a:latin typeface="LM Roman 10" panose="00000500000000000000" pitchFamily="50" charset="0"/>
              </a:rPr>
              <a:t>channel.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79599-B7CB-4BCC-8A9E-00CF7FFE1A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826" y="1921294"/>
            <a:ext cx="3850666" cy="254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0C13F-DBB5-4332-AD42-185F5FCAFDF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11" y="2540000"/>
            <a:ext cx="2486858" cy="26057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E5E20-C449-412D-A18A-CC9D07B85607}"/>
              </a:ext>
            </a:extLst>
          </p:cNvPr>
          <p:cNvCxnSpPr>
            <a:cxnSpLocks/>
          </p:cNvCxnSpPr>
          <p:nvPr/>
        </p:nvCxnSpPr>
        <p:spPr>
          <a:xfrm>
            <a:off x="8499393" y="3662855"/>
            <a:ext cx="95466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5C3143-DA75-4C7C-AE23-46313A6C80A0}"/>
              </a:ext>
            </a:extLst>
          </p:cNvPr>
          <p:cNvCxnSpPr>
            <a:cxnSpLocks/>
          </p:cNvCxnSpPr>
          <p:nvPr/>
        </p:nvCxnSpPr>
        <p:spPr>
          <a:xfrm>
            <a:off x="8504648" y="3930868"/>
            <a:ext cx="95466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9BE5AC-8EFF-485D-BC12-60801AE8AB2E}"/>
              </a:ext>
            </a:extLst>
          </p:cNvPr>
          <p:cNvSpPr txBox="1"/>
          <p:nvPr/>
        </p:nvSpPr>
        <p:spPr>
          <a:xfrm>
            <a:off x="9506607" y="3497527"/>
            <a:ext cx="2254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Open-loop trajectory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0A93B2-A661-40B8-9801-4F93269C9C0C}"/>
              </a:ext>
            </a:extLst>
          </p:cNvPr>
          <p:cNvSpPr txBox="1"/>
          <p:nvPr/>
        </p:nvSpPr>
        <p:spPr>
          <a:xfrm>
            <a:off x="9527627" y="3755710"/>
            <a:ext cx="216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System’s trajectory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34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89EF-8C45-412E-991D-30B39157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156600" cy="640080"/>
          </a:xfrm>
        </p:spPr>
        <p:txBody>
          <a:bodyPr>
            <a:noAutofit/>
          </a:bodyPr>
          <a:lstStyle/>
          <a:p>
            <a:r>
              <a:rPr lang="en-US" dirty="0"/>
              <a:t>T-PFC - Example Applications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Robot 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D0559-A00B-4DF8-8802-046FD65F5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A67E8-0F34-463D-AEA1-DAB89F3B8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3" name="car_w_trailers_icra">
            <a:hlinkClick r:id="" action="ppaction://media"/>
            <a:extLst>
              <a:ext uri="{FF2B5EF4-FFF2-40B4-BE49-F238E27FC236}">
                <a16:creationId xmlns:a16="http://schemas.microsoft.com/office/drawing/2014/main" id="{8F27F348-8088-485F-B132-ECBDB204D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366" y="1278101"/>
            <a:ext cx="7315200" cy="420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8E176D-F9BE-4A11-96EC-011C6717071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826" y="1921294"/>
            <a:ext cx="3850666" cy="254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AD571-18A7-402F-B4AD-E91175BE6BF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11" y="2540000"/>
            <a:ext cx="2486858" cy="260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6BC5A3-872C-42BC-AA70-7836C6307B33}"/>
              </a:ext>
            </a:extLst>
          </p:cNvPr>
          <p:cNvSpPr txBox="1"/>
          <p:nvPr/>
        </p:nvSpPr>
        <p:spPr>
          <a:xfrm>
            <a:off x="520258" y="5641323"/>
            <a:ext cx="854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Motion planning of a car-like robot with trailers attached under noise </a:t>
            </a:r>
          </a:p>
          <a:p>
            <a:r>
              <a:rPr lang="en-US" dirty="0">
                <a:latin typeface="LM Roman 10" panose="00000500000000000000" pitchFamily="50" charset="0"/>
              </a:rPr>
              <a:t>injected through control channel.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63AFF2-1AC3-4959-AE76-27871EB53E98}"/>
              </a:ext>
            </a:extLst>
          </p:cNvPr>
          <p:cNvCxnSpPr>
            <a:cxnSpLocks/>
          </p:cNvCxnSpPr>
          <p:nvPr/>
        </p:nvCxnSpPr>
        <p:spPr>
          <a:xfrm>
            <a:off x="8499393" y="3662855"/>
            <a:ext cx="95466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4E4AB7-9CA4-4AC0-AAEF-5EC090F91A34}"/>
              </a:ext>
            </a:extLst>
          </p:cNvPr>
          <p:cNvCxnSpPr>
            <a:cxnSpLocks/>
          </p:cNvCxnSpPr>
          <p:nvPr/>
        </p:nvCxnSpPr>
        <p:spPr>
          <a:xfrm>
            <a:off x="8504648" y="3925613"/>
            <a:ext cx="95466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442936-5ACC-45F2-A2CE-1EDB18C727B7}"/>
              </a:ext>
            </a:extLst>
          </p:cNvPr>
          <p:cNvSpPr txBox="1"/>
          <p:nvPr/>
        </p:nvSpPr>
        <p:spPr>
          <a:xfrm>
            <a:off x="9506607" y="3497527"/>
            <a:ext cx="2254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Open-loop trajectory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6CE0A-6B27-4EC9-8692-4B3D6B276C6B}"/>
              </a:ext>
            </a:extLst>
          </p:cNvPr>
          <p:cNvSpPr txBox="1"/>
          <p:nvPr/>
        </p:nvSpPr>
        <p:spPr>
          <a:xfrm>
            <a:off x="9527627" y="3755710"/>
            <a:ext cx="216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System’s trajectory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964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89EF-8C45-412E-991D-30B39157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251193" cy="640080"/>
          </a:xfrm>
        </p:spPr>
        <p:txBody>
          <a:bodyPr>
            <a:noAutofit/>
          </a:bodyPr>
          <a:lstStyle/>
          <a:p>
            <a:r>
              <a:rPr lang="en-US" dirty="0"/>
              <a:t>T-PFC - Example Applications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Robot 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D0559-A00B-4DF8-8802-046FD65F5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A67E8-0F34-463D-AEA1-DAB89F3B81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6" name="quadrotor_gazebo">
            <a:hlinkClick r:id="" action="ppaction://media"/>
            <a:extLst>
              <a:ext uri="{FF2B5EF4-FFF2-40B4-BE49-F238E27FC236}">
                <a16:creationId xmlns:a16="http://schemas.microsoft.com/office/drawing/2014/main" id="{78D98384-621B-4A27-8AC5-C413654D05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0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1490" y="1301902"/>
            <a:ext cx="7300596" cy="4431490"/>
          </a:xfrm>
          <a:prstGeom prst="rect">
            <a:avLst/>
          </a:prstGeom>
        </p:spPr>
      </p:pic>
      <p:pic>
        <p:nvPicPr>
          <p:cNvPr id="7" name="rviz_quadrotor">
            <a:hlinkClick r:id="" action="ppaction://media"/>
            <a:extLst>
              <a:ext uri="{FF2B5EF4-FFF2-40B4-BE49-F238E27FC236}">
                <a16:creationId xmlns:a16="http://schemas.microsoft.com/office/drawing/2014/main" id="{EC91AEAC-3AAA-4A94-AB00-EE469604EA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2238" y="3005958"/>
            <a:ext cx="3595319" cy="2736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130A5-CAEA-45D2-934B-DA45F2E62B46}"/>
              </a:ext>
            </a:extLst>
          </p:cNvPr>
          <p:cNvSpPr txBox="1"/>
          <p:nvPr/>
        </p:nvSpPr>
        <p:spPr>
          <a:xfrm>
            <a:off x="663097" y="5834620"/>
            <a:ext cx="854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Motion planning of a quadrotor under noise injected through control</a:t>
            </a:r>
          </a:p>
          <a:p>
            <a:r>
              <a:rPr lang="en-US" dirty="0">
                <a:latin typeface="LM Roman 10" panose="00000500000000000000" pitchFamily="50" charset="0"/>
              </a:rPr>
              <a:t>channel.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3CEDF3-2E0C-4B67-A75E-ABB242E86B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866" y="1852978"/>
            <a:ext cx="3850666" cy="254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DDE65-C472-41C4-B747-FC6C2D57E5F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27" y="2471684"/>
            <a:ext cx="2360380" cy="2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Table of Contents</a:t>
            </a: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570127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26297" y="3376670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31552" y="4304490"/>
            <a:ext cx="558179" cy="409838"/>
            <a:chOff x="6953426" y="711274"/>
            <a:chExt cx="558179" cy="409838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E9D11AA7-9765-4F6C-A582-A945C8CC5999}"/>
              </a:ext>
            </a:extLst>
          </p:cNvPr>
          <p:cNvSpPr txBox="1">
            <a:spLocks/>
          </p:cNvSpPr>
          <p:nvPr/>
        </p:nvSpPr>
        <p:spPr>
          <a:xfrm>
            <a:off x="1104054" y="1641840"/>
            <a:ext cx="4456694" cy="40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4C2E2C84-DAD4-4416-9579-EC6208878437}"/>
              </a:ext>
            </a:extLst>
          </p:cNvPr>
          <p:cNvSpPr txBox="1">
            <a:spLocks/>
          </p:cNvSpPr>
          <p:nvPr/>
        </p:nvSpPr>
        <p:spPr>
          <a:xfrm>
            <a:off x="1079420" y="3456818"/>
            <a:ext cx="8737242" cy="40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Trajectory-optimized Perturbation Feedback Control (T-PFC)</a:t>
            </a:r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C32B2F18-D476-42B1-B2CA-338C2AE770B7}"/>
              </a:ext>
            </a:extLst>
          </p:cNvPr>
          <p:cNvSpPr txBox="1">
            <a:spLocks/>
          </p:cNvSpPr>
          <p:nvPr/>
        </p:nvSpPr>
        <p:spPr>
          <a:xfrm>
            <a:off x="1089730" y="4405373"/>
            <a:ext cx="10906799" cy="1059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Decoupled Data-based Approach for Learning to Control Nonlinear Systems (D2C)</a:t>
            </a:r>
          </a:p>
        </p:txBody>
      </p:sp>
      <p:grpSp>
        <p:nvGrpSpPr>
          <p:cNvPr id="43" name="Group 42" descr="Small circle with number 4 inside  indicating step 4">
            <a:extLst>
              <a:ext uri="{FF2B5EF4-FFF2-40B4-BE49-F238E27FC236}">
                <a16:creationId xmlns:a16="http://schemas.microsoft.com/office/drawing/2014/main" id="{C54E4796-17DB-4D84-9AFB-19C0965B176B}"/>
              </a:ext>
            </a:extLst>
          </p:cNvPr>
          <p:cNvGrpSpPr/>
          <p:nvPr/>
        </p:nvGrpSpPr>
        <p:grpSpPr bwMode="blackWhite">
          <a:xfrm>
            <a:off x="531232" y="5272758"/>
            <a:ext cx="558179" cy="409838"/>
            <a:chOff x="6953426" y="711274"/>
            <a:chExt cx="558179" cy="409838"/>
          </a:xfrm>
        </p:grpSpPr>
        <p:sp>
          <p:nvSpPr>
            <p:cNvPr id="44" name="Oval 43" descr="Small circle">
              <a:extLst>
                <a:ext uri="{FF2B5EF4-FFF2-40B4-BE49-F238E27FC236}">
                  <a16:creationId xmlns:a16="http://schemas.microsoft.com/office/drawing/2014/main" id="{612353F9-D9D3-431F-8A90-C9042846FF9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 descr="Number 4">
              <a:extLst>
                <a:ext uri="{FF2B5EF4-FFF2-40B4-BE49-F238E27FC236}">
                  <a16:creationId xmlns:a16="http://schemas.microsoft.com/office/drawing/2014/main" id="{BF60740F-402E-449A-96BA-639E50A8660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696D1E52-C84F-4351-920E-8E3AEB4D1BD6}"/>
              </a:ext>
            </a:extLst>
          </p:cNvPr>
          <p:cNvSpPr txBox="1">
            <a:spLocks/>
          </p:cNvSpPr>
          <p:nvPr/>
        </p:nvSpPr>
        <p:spPr>
          <a:xfrm>
            <a:off x="1080291" y="5371357"/>
            <a:ext cx="8550725" cy="40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DDP-based Approach to Speed-Up D2C (D2C-2.0)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794DC39D-54DE-4A04-BCBF-A27118EFAA26}"/>
              </a:ext>
            </a:extLst>
          </p:cNvPr>
          <p:cNvSpPr txBox="1">
            <a:spLocks/>
          </p:cNvSpPr>
          <p:nvPr/>
        </p:nvSpPr>
        <p:spPr>
          <a:xfrm>
            <a:off x="1309006" y="2083208"/>
            <a:ext cx="4456694" cy="40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Stochastic Optimal Control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86790B22-3BFF-4614-A7FB-A8BFB18183D7}"/>
              </a:ext>
            </a:extLst>
          </p:cNvPr>
          <p:cNvSpPr txBox="1">
            <a:spLocks/>
          </p:cNvSpPr>
          <p:nvPr/>
        </p:nvSpPr>
        <p:spPr>
          <a:xfrm>
            <a:off x="1309006" y="2458914"/>
            <a:ext cx="4456694" cy="40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Motion Planning in Robotics</a:t>
            </a:r>
          </a:p>
        </p:txBody>
      </p: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2F4C5BE4-D3AB-46A9-8084-119AF327CB07}"/>
              </a:ext>
            </a:extLst>
          </p:cNvPr>
          <p:cNvSpPr txBox="1">
            <a:spLocks/>
          </p:cNvSpPr>
          <p:nvPr/>
        </p:nvSpPr>
        <p:spPr>
          <a:xfrm>
            <a:off x="1309006" y="2873591"/>
            <a:ext cx="4456694" cy="40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Reinforcement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A23690-ED57-4671-A376-121270995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B1172D8-7D10-4042-973B-3D79C3DCA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3AE56-73F3-42F4-9843-2659BF40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T-PFC - Example Applications –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Simulation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6DB3-1A34-4EC5-BECA-42E397608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60" y="2367452"/>
            <a:ext cx="3331783" cy="2498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99E0-19D0-4166-B43F-61A91D049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1" y="2367451"/>
            <a:ext cx="3331784" cy="249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4A430-BC1D-477A-8F9D-B29A13FC4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156" y="2367451"/>
            <a:ext cx="3331784" cy="2498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112D05-D489-4A15-8ECE-C011274F415E}"/>
              </a:ext>
            </a:extLst>
          </p:cNvPr>
          <p:cNvSpPr txBox="1"/>
          <p:nvPr/>
        </p:nvSpPr>
        <p:spPr>
          <a:xfrm>
            <a:off x="521207" y="5117865"/>
            <a:ext cx="2290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1) Car-like robot.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5B10E-B788-4020-A90A-4266A0F65422}"/>
              </a:ext>
            </a:extLst>
          </p:cNvPr>
          <p:cNvSpPr txBox="1"/>
          <p:nvPr/>
        </p:nvSpPr>
        <p:spPr>
          <a:xfrm>
            <a:off x="4315833" y="5117865"/>
            <a:ext cx="334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2) Car-like robot with 2          	trailers attached.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A10688-6D6B-44AC-983B-F5B6A2D1442C}"/>
              </a:ext>
            </a:extLst>
          </p:cNvPr>
          <p:cNvSpPr txBox="1"/>
          <p:nvPr/>
        </p:nvSpPr>
        <p:spPr>
          <a:xfrm>
            <a:off x="7969318" y="5126470"/>
            <a:ext cx="209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3) Quadrotor.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A0F2A-D4B3-4BEF-A3F9-320B3C959465}"/>
              </a:ext>
            </a:extLst>
          </p:cNvPr>
          <p:cNvSpPr txBox="1"/>
          <p:nvPr/>
        </p:nvSpPr>
        <p:spPr>
          <a:xfrm>
            <a:off x="614851" y="1515710"/>
            <a:ext cx="10677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Plots illustrating the avg. costs incurred for motion planning with increasing noise levels 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577051D-F1FA-495F-833A-325339DE3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2DA5DD-E2B4-4D73-9A92-CBE4CC863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2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1BB8-7537-49CB-8288-ED7893B4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T-PFC - Example Applications –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Simulation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CA190-AA54-417F-954C-D34EAF9B0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712" y="1749876"/>
            <a:ext cx="6381715" cy="1773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72453-EA82-4E1B-BC3F-5C63A4145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2297"/>
            <a:ext cx="4009695" cy="2580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0BB82-AEFA-4C14-90C3-1418724D6854}"/>
              </a:ext>
            </a:extLst>
          </p:cNvPr>
          <p:cNvSpPr txBox="1"/>
          <p:nvPr/>
        </p:nvSpPr>
        <p:spPr>
          <a:xfrm>
            <a:off x="903889" y="1655284"/>
            <a:ext cx="45194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Comparison of avg. run-time with T-LQR, ILQG and NMPC.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Re-planning frequency comparison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Avg. no. of re-</a:t>
            </a:r>
            <a:r>
              <a:rPr lang="en-US" sz="2000" dirty="0" err="1">
                <a:latin typeface="LM Roman 10" panose="00000500000000000000" pitchFamily="50" charset="0"/>
              </a:rPr>
              <a:t>plannings</a:t>
            </a:r>
            <a:r>
              <a:rPr lang="en-US" sz="2000" dirty="0">
                <a:latin typeface="LM Roman 10" panose="00000500000000000000" pitchFamily="50" charset="0"/>
              </a:rPr>
              <a:t> for NMPC = N-1 = 228.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B8C43-6849-4FF3-99B9-D355C39A2CAA}"/>
              </a:ext>
            </a:extLst>
          </p:cNvPr>
          <p:cNvSpPr txBox="1"/>
          <p:nvPr/>
        </p:nvSpPr>
        <p:spPr>
          <a:xfrm>
            <a:off x="6022425" y="6248014"/>
            <a:ext cx="4461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M Roman 10" panose="00000500000000000000" pitchFamily="50" charset="0"/>
              </a:rPr>
              <a:t>Re-planning frequency with increasing noise in T-PFC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F6215-515E-4210-8A76-D846DAAAF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12149-E64A-4FFA-8EFC-9E42C965D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3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19F4-9C29-417A-A8E6-CA66DCE1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T-PFC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BC98A-6FD5-4C5A-A49C-E13B8EDD0C3A}"/>
              </a:ext>
            </a:extLst>
          </p:cNvPr>
          <p:cNvSpPr txBox="1"/>
          <p:nvPr/>
        </p:nvSpPr>
        <p:spPr>
          <a:xfrm>
            <a:off x="1003737" y="1792014"/>
            <a:ext cx="89495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Agnostic to noise/uncertainty - more noise mandates frequent re-planning.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Assumptions such as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Control-affine model, and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Constraint only linear in controls.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Heavily dependent on system model 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What if the model is not accurate?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What if the ignored environmental effects are significant?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What if the system model is difficult to construct?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43D5F-814F-4BAC-8C66-1A3AA14B4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EBAF9-06A1-4FB4-8C2C-6CFA0F7B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sh_navigation">
            <a:hlinkClick r:id="" action="ppaction://media"/>
            <a:extLst>
              <a:ext uri="{FF2B5EF4-FFF2-40B4-BE49-F238E27FC236}">
                <a16:creationId xmlns:a16="http://schemas.microsoft.com/office/drawing/2014/main" id="{4DFAFD19-4780-4738-98E4-45DEEA68A7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100.3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7214" y="1594536"/>
            <a:ext cx="6411222" cy="43280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290B49-7F46-4EF9-84D8-A2BF7151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24" y="432289"/>
            <a:ext cx="6877119" cy="640080"/>
          </a:xfrm>
        </p:spPr>
        <p:txBody>
          <a:bodyPr/>
          <a:lstStyle/>
          <a:p>
            <a:r>
              <a:rPr lang="en-US" dirty="0"/>
              <a:t>T-PFC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Motivation for Model-Free Approaches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FA340-F894-418B-A948-1F02182F37D6}"/>
              </a:ext>
            </a:extLst>
          </p:cNvPr>
          <p:cNvSpPr txBox="1"/>
          <p:nvPr/>
        </p:nvSpPr>
        <p:spPr>
          <a:xfrm>
            <a:off x="746235" y="1594536"/>
            <a:ext cx="44774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Environment :</a:t>
            </a:r>
            <a:r>
              <a:rPr lang="en-US" sz="2000" dirty="0">
                <a:latin typeface="LM Roman 10" panose="00000500000000000000" pitchFamily="50" charset="0"/>
              </a:rPr>
              <a:t> Static fluid with 				         arbitrary viscosity </a:t>
            </a:r>
          </a:p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System :</a:t>
            </a:r>
            <a:r>
              <a:rPr lang="en-US" sz="2000" dirty="0">
                <a:latin typeface="LM Roman 10" panose="00000500000000000000" pitchFamily="50" charset="0"/>
              </a:rPr>
              <a:t> Fish that can move its torso      		  using its fins and tail</a:t>
            </a:r>
          </a:p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Task :</a:t>
            </a:r>
            <a:r>
              <a:rPr lang="en-US" sz="2000" dirty="0">
                <a:latin typeface="LM Roman 10" panose="00000500000000000000" pitchFamily="50" charset="0"/>
              </a:rPr>
              <a:t> Swim the Fish into the ball </a:t>
            </a:r>
          </a:p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State dimension :</a:t>
            </a:r>
            <a:r>
              <a:rPr lang="en-US" sz="2000" dirty="0">
                <a:latin typeface="LM Roman 10" panose="00000500000000000000" pitchFamily="50" charset="0"/>
              </a:rPr>
              <a:t> 27</a:t>
            </a:r>
          </a:p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Control dimension :</a:t>
            </a:r>
            <a:r>
              <a:rPr lang="en-US" sz="2000" dirty="0">
                <a:latin typeface="LM Roman 10" panose="00000500000000000000" pitchFamily="50" charset="0"/>
              </a:rPr>
              <a:t> 5</a:t>
            </a:r>
          </a:p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Simulator :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MuJoCo</a:t>
            </a:r>
            <a:endParaRPr lang="en-US" sz="2000" dirty="0">
              <a:latin typeface="LM Roman 10" panose="00000500000000000000" pitchFamily="50" charset="0"/>
            </a:endParaRPr>
          </a:p>
          <a:p>
            <a:endParaRPr lang="en-US" sz="2000" dirty="0">
              <a:latin typeface="LM Roman 10" panose="00000500000000000000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EC591-357B-4C8B-9C33-9C3D39695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08964-7338-40B8-B2FB-1348F91DF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3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4E1A45-ACC2-4B53-95A7-9311B03A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48" y="2564524"/>
            <a:ext cx="9463610" cy="1177473"/>
          </a:xfrm>
        </p:spPr>
        <p:txBody>
          <a:bodyPr>
            <a:noAutofit/>
          </a:bodyPr>
          <a:lstStyle/>
          <a:p>
            <a:r>
              <a:rPr lang="en-US" sz="3200" dirty="0"/>
              <a:t>Decoupled Data-Based Approach for Learning to Control  			      Nonlinear Systems (D2C)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3C558-A1E6-45D1-9D0E-69BBADCC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F253D-09C7-4954-A4A4-6DF786EF9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E2DDAD-D038-4E4F-8C6B-B77DE707A82E}"/>
              </a:ext>
            </a:extLst>
          </p:cNvPr>
          <p:cNvSpPr txBox="1">
            <a:spLocks/>
          </p:cNvSpPr>
          <p:nvPr/>
        </p:nvSpPr>
        <p:spPr>
          <a:xfrm>
            <a:off x="2019093" y="4587776"/>
            <a:ext cx="9463610" cy="5153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 spc="-12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Collaborators : Ran Wang, Dr. Dileep </a:t>
            </a:r>
            <a:r>
              <a:rPr lang="en-US" sz="2400" dirty="0" err="1"/>
              <a:t>Kalathil</a:t>
            </a:r>
            <a:r>
              <a:rPr lang="en-US" sz="2400" dirty="0"/>
              <a:t> and Dr. Suman </a:t>
            </a:r>
            <a:r>
              <a:rPr lang="en-US" sz="2400" dirty="0" err="1"/>
              <a:t>Chakravorty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9372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9C51C-791A-4EDC-97FE-C8FD39A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Decoupled Data-based Approach (D2C)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9C2EB-1F03-49C8-ACE3-5331E94EEEB9}"/>
              </a:ext>
            </a:extLst>
          </p:cNvPr>
          <p:cNvSpPr txBox="1"/>
          <p:nvPr/>
        </p:nvSpPr>
        <p:spPr>
          <a:xfrm>
            <a:off x="825062" y="1849821"/>
            <a:ext cx="10978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Based on the same near-optimal decoupling principle used in T-PFC.</a:t>
            </a:r>
          </a:p>
          <a:p>
            <a:endParaRPr lang="en-US" sz="24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The control policy comprises of (</a:t>
            </a:r>
            <a:r>
              <a:rPr lang="en-US" sz="2400" dirty="0" err="1">
                <a:latin typeface="LM Roman 10" panose="00000500000000000000" pitchFamily="50" charset="0"/>
              </a:rPr>
              <a:t>i</a:t>
            </a:r>
            <a:r>
              <a:rPr lang="en-US" sz="2400" dirty="0">
                <a:latin typeface="LM Roman 10" panose="00000500000000000000" pitchFamily="50" charset="0"/>
              </a:rPr>
              <a:t>) an open-loop sequence and (ii) a linear feedback law, that can be determined individually, in a decoupled fashion.</a:t>
            </a:r>
          </a:p>
          <a:p>
            <a:endParaRPr lang="en-US" sz="24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The open-loop control sequence combined with the linear feedback law wrapped around it constitutes the policy.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6B8FD-6CEB-4205-A9C2-5B2D14BBB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AA3B5-923A-4DA0-8E26-E0545344D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65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9C51C-791A-4EDC-97FE-C8FD39A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Decoupled Data-based Approach (D2C)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9C2EB-1F03-49C8-ACE3-5331E94EEEB9}"/>
              </a:ext>
            </a:extLst>
          </p:cNvPr>
          <p:cNvSpPr txBox="1"/>
          <p:nvPr/>
        </p:nvSpPr>
        <p:spPr>
          <a:xfrm>
            <a:off x="825062" y="2222939"/>
            <a:ext cx="10978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Solve for the open-loop control sequence by using information from multiple episodes of the system in a simulator followed by gradient descent.</a:t>
            </a:r>
          </a:p>
          <a:p>
            <a:endParaRPr lang="en-US" sz="20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Linearize the system around the optimal nominal trajectory and perform the system identification for the resultant LTV system.</a:t>
            </a:r>
          </a:p>
          <a:p>
            <a:endParaRPr lang="en-US" sz="20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Design an LQR to track the optimal nominal control sequence. </a:t>
            </a:r>
          </a:p>
          <a:p>
            <a:endParaRPr lang="en-US" sz="20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The linear feedback law combined with the open-loop control sequence constitutes the policy.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E9C45-9948-42A5-B316-894058F51808}"/>
              </a:ext>
            </a:extLst>
          </p:cNvPr>
          <p:cNvSpPr txBox="1"/>
          <p:nvPr/>
        </p:nvSpPr>
        <p:spPr>
          <a:xfrm>
            <a:off x="825062" y="1429405"/>
            <a:ext cx="341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Algorithm 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710D3-7474-4FB3-B3E1-877BED31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E0CF0-CA1E-40AE-B60D-22E32521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95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A237-63E4-473A-9C08-DD4A6C9C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- Policy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2FF75-868F-4A4E-9B6B-B28D623F9773}"/>
              </a:ext>
            </a:extLst>
          </p:cNvPr>
          <p:cNvSpPr txBox="1"/>
          <p:nvPr/>
        </p:nvSpPr>
        <p:spPr>
          <a:xfrm>
            <a:off x="746234" y="1613338"/>
            <a:ext cx="2222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Open-loop design: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6197-1385-473C-B0FC-88AF10A0E9E7}"/>
              </a:ext>
            </a:extLst>
          </p:cNvPr>
          <p:cNvSpPr txBox="1"/>
          <p:nvPr/>
        </p:nvSpPr>
        <p:spPr>
          <a:xfrm>
            <a:off x="746234" y="4041228"/>
            <a:ext cx="2222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Feedback design: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E0644-12AA-4FA5-84FD-1860C3866A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33" y="2040078"/>
            <a:ext cx="4281914" cy="1490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899DCC-699A-4E46-9FB6-141452E690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72" y="4589517"/>
            <a:ext cx="6064762" cy="1130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70295-D77A-41CA-82FC-D2432F3F6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07DF69-FB99-4813-A7A5-4D2C3F843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19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EEA0ED-F193-4C23-B05A-81372982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D2C - Policy Design –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Open-Loop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45BB9C-B116-4178-BE5B-C76A3DD8CA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290" y="3161406"/>
            <a:ext cx="3629714" cy="330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2F8C3A-C31F-423A-B04A-FA5535F98E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41" y="4163103"/>
            <a:ext cx="5628952" cy="4556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0E78A0-BBCC-4360-B28B-8A334C5B6EC0}"/>
              </a:ext>
            </a:extLst>
          </p:cNvPr>
          <p:cNvSpPr txBox="1"/>
          <p:nvPr/>
        </p:nvSpPr>
        <p:spPr>
          <a:xfrm>
            <a:off x="2416193" y="4160121"/>
            <a:ext cx="1213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where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C62917-12D5-4479-BFE4-A7502706058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971" y="1815256"/>
            <a:ext cx="1944381" cy="28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21F84C-34E4-446D-9182-B2E1CA434411}"/>
              </a:ext>
            </a:extLst>
          </p:cNvPr>
          <p:cNvSpPr txBox="1"/>
          <p:nvPr/>
        </p:nvSpPr>
        <p:spPr>
          <a:xfrm>
            <a:off x="989948" y="1451425"/>
            <a:ext cx="8408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Shooting method parameterized by a control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Control sequence in the trajectory at      iteration:                        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Perform gradient descent to determine the optimal control sequence.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F7B3CB-EDA7-44CF-830F-7F5EC628BE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10" y="1820231"/>
            <a:ext cx="332190" cy="21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4BA40-F499-4160-939E-3A4BE78EC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60470C-2941-429B-99C3-243326C498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6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9834B9-1910-45B4-BC58-2D298BB1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66352" cy="640080"/>
          </a:xfrm>
        </p:spPr>
        <p:txBody>
          <a:bodyPr>
            <a:normAutofit/>
          </a:bodyPr>
          <a:lstStyle/>
          <a:p>
            <a:r>
              <a:rPr lang="en-US" dirty="0"/>
              <a:t>D2C - Policy Design –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Gradient Estimation in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Open-Loop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E4031-4C8A-4B90-A58B-414995DDA8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14" y="2907330"/>
            <a:ext cx="9412571" cy="565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B2406-6586-4CC6-A185-61AFC3F328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53" y="4041844"/>
            <a:ext cx="5616762" cy="565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9D097-641D-440C-8B18-6BCCC622F699}"/>
              </a:ext>
            </a:extLst>
          </p:cNvPr>
          <p:cNvSpPr txBox="1"/>
          <p:nvPr/>
        </p:nvSpPr>
        <p:spPr>
          <a:xfrm>
            <a:off x="989948" y="1641605"/>
            <a:ext cx="1031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Gradients are estimated by sequentially averaging as follows, using multiple trajectory rollouts such that     rollout is                                       , where                          .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29949-5B7D-4EB1-B0DE-CF86C3A653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72" y="1992661"/>
            <a:ext cx="3108571" cy="330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5C1DA3-E8D6-46AD-9141-810338C139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52" y="2042843"/>
            <a:ext cx="309333" cy="266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07DD5-BA84-4DBE-BC36-931181C3AD9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20" y="1959594"/>
            <a:ext cx="2090667" cy="330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B2C2A-0F88-4938-A1CC-E45A426C0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C2DA29-D045-4BE6-9492-3DAC51E2E6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3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1690-AF83-45C4-9448-A21FBB8C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Terminology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875B6-D955-4038-A9C0-F3BF36C87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E3FEC-A298-45F6-961D-0EC2794145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E0B197-7116-4BFD-9AFA-3170F3E84E8E}"/>
              </a:ext>
            </a:extLst>
          </p:cNvPr>
          <p:cNvSpPr txBox="1"/>
          <p:nvPr/>
        </p:nvSpPr>
        <p:spPr>
          <a:xfrm>
            <a:off x="898634" y="1697421"/>
            <a:ext cx="76402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M Roman 10" panose="00000500000000000000" pitchFamily="50" charset="0"/>
              </a:rPr>
              <a:t>State at time-step t: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Control at time-step t: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Action policy at time-step t:</a:t>
            </a:r>
          </a:p>
          <a:p>
            <a:br>
              <a:rPr lang="en-US" sz="2400" dirty="0">
                <a:latin typeface="LM Roman 10" panose="00000500000000000000" pitchFamily="50" charset="0"/>
              </a:rPr>
            </a:br>
            <a:r>
              <a:rPr lang="en-US" sz="2400" dirty="0">
                <a:latin typeface="LM Roman 10" panose="00000500000000000000" pitchFamily="50" charset="0"/>
              </a:rPr>
              <a:t>Incremental cost function at time-step t:</a:t>
            </a:r>
            <a:br>
              <a:rPr lang="en-US" sz="2400" dirty="0">
                <a:latin typeface="LM Roman 10" panose="00000500000000000000" pitchFamily="50" charset="0"/>
              </a:rPr>
            </a:br>
            <a:r>
              <a:rPr lang="en-US" sz="2400" dirty="0">
                <a:latin typeface="LM Roman 10" panose="00000500000000000000" pitchFamily="50" charset="0"/>
              </a:rPr>
              <a:t>Optimal state-action cost-to-go function at time-step t: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Optimal cost-to-go function at time-step t:</a:t>
            </a:r>
            <a:br>
              <a:rPr lang="en-US" sz="2400" dirty="0">
                <a:latin typeface="LM Roman 10" panose="00000500000000000000" pitchFamily="50" charset="0"/>
              </a:rPr>
            </a:br>
            <a:r>
              <a:rPr lang="en-US" sz="2400" dirty="0">
                <a:latin typeface="LM Roman 10" panose="00000500000000000000" pitchFamily="50" charset="0"/>
              </a:rPr>
              <a:t>Nominal trajectory for a horizon N: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Optimal nominal trajectory for a horizon 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9B7A0-7AF3-4EEC-866D-2EC9BFA910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86" y="1809529"/>
            <a:ext cx="1510095" cy="21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C3586-7193-44CF-ABAF-A48B2D42E7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241" y="2158127"/>
            <a:ext cx="1487238" cy="2133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AFBB27-2609-4379-8451-27DF06B3352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86" y="2506938"/>
            <a:ext cx="2374095" cy="5577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B2D3EC-455E-4A05-A3AB-4AB6178089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86" y="3288160"/>
            <a:ext cx="2578285" cy="254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5F7CDE-9F24-484F-B2DD-64449E5D734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31" y="3632687"/>
            <a:ext cx="2598095" cy="2544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625D6F-E07A-4A77-ABF6-6CC5EE5FC3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16" y="4009198"/>
            <a:ext cx="1665524" cy="2773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1AA93B-6E32-4E90-91CE-6D33BE25871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79" y="4395734"/>
            <a:ext cx="2945524" cy="254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27A5C8-2C43-4019-9026-3C0C84C2BA6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69" y="4740261"/>
            <a:ext cx="2945524" cy="2636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F876FA-76D9-43A3-993C-3A2647A81146}"/>
              </a:ext>
            </a:extLst>
          </p:cNvPr>
          <p:cNvCxnSpPr>
            <a:cxnSpLocks/>
          </p:cNvCxnSpPr>
          <p:nvPr/>
        </p:nvCxnSpPr>
        <p:spPr>
          <a:xfrm flipV="1">
            <a:off x="3725917" y="1916196"/>
            <a:ext cx="4755931" cy="2915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360E3F-8CE6-40B2-B0CE-B4D9222C01CA}"/>
              </a:ext>
            </a:extLst>
          </p:cNvPr>
          <p:cNvCxnSpPr>
            <a:cxnSpLocks/>
          </p:cNvCxnSpPr>
          <p:nvPr/>
        </p:nvCxnSpPr>
        <p:spPr>
          <a:xfrm flipV="1">
            <a:off x="4030717" y="2277410"/>
            <a:ext cx="4451131" cy="52719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0FF344-75A0-4400-AB23-D5B3AEEE99D0}"/>
              </a:ext>
            </a:extLst>
          </p:cNvPr>
          <p:cNvCxnSpPr>
            <a:cxnSpLocks/>
          </p:cNvCxnSpPr>
          <p:nvPr/>
        </p:nvCxnSpPr>
        <p:spPr>
          <a:xfrm flipV="1">
            <a:off x="4818993" y="2673727"/>
            <a:ext cx="3662855" cy="1914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5C7A57-B5CB-4525-B519-130300B6A83C}"/>
              </a:ext>
            </a:extLst>
          </p:cNvPr>
          <p:cNvCxnSpPr>
            <a:cxnSpLocks/>
          </p:cNvCxnSpPr>
          <p:nvPr/>
        </p:nvCxnSpPr>
        <p:spPr>
          <a:xfrm flipV="1">
            <a:off x="6432330" y="3415398"/>
            <a:ext cx="2036597" cy="1185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9C1AE9-C45F-4515-B129-4F2FC1A7461D}"/>
              </a:ext>
            </a:extLst>
          </p:cNvPr>
          <p:cNvCxnSpPr>
            <a:cxnSpLocks/>
          </p:cNvCxnSpPr>
          <p:nvPr/>
        </p:nvCxnSpPr>
        <p:spPr>
          <a:xfrm flipV="1">
            <a:off x="6726621" y="4137190"/>
            <a:ext cx="1755227" cy="2931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ECDA28-3665-4922-B1CC-566D63DD1527}"/>
              </a:ext>
            </a:extLst>
          </p:cNvPr>
          <p:cNvCxnSpPr>
            <a:cxnSpLocks/>
          </p:cNvCxnSpPr>
          <p:nvPr/>
        </p:nvCxnSpPr>
        <p:spPr>
          <a:xfrm>
            <a:off x="8371926" y="3783081"/>
            <a:ext cx="109922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4442E9-FCB5-4282-AA88-7866ECD11F37}"/>
              </a:ext>
            </a:extLst>
          </p:cNvPr>
          <p:cNvCxnSpPr>
            <a:cxnSpLocks/>
          </p:cNvCxnSpPr>
          <p:nvPr/>
        </p:nvCxnSpPr>
        <p:spPr>
          <a:xfrm flipV="1">
            <a:off x="5809593" y="4505192"/>
            <a:ext cx="2672255" cy="2459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F0F992-BCD1-4D08-954C-868B4B1673DB}"/>
              </a:ext>
            </a:extLst>
          </p:cNvPr>
          <p:cNvCxnSpPr>
            <a:cxnSpLocks/>
          </p:cNvCxnSpPr>
          <p:nvPr/>
        </p:nvCxnSpPr>
        <p:spPr>
          <a:xfrm>
            <a:off x="6910552" y="4877609"/>
            <a:ext cx="1571296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16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EEA0ED-F193-4C23-B05A-81372982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D2C - Policy Design –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Closed-Loop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326735-5C72-4F47-85D3-0CF5EB0630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354" y="1775658"/>
            <a:ext cx="2659047" cy="298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B15AB2-A8ED-4F6E-84C2-F1FF709719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354" y="2855330"/>
            <a:ext cx="2783998" cy="6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EBC9B9-2A71-4D48-81BA-F83853497C4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13" y="4237900"/>
            <a:ext cx="3585525" cy="1468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A4AC68-0F91-472B-B01A-6E3B02BE4F21}"/>
              </a:ext>
            </a:extLst>
          </p:cNvPr>
          <p:cNvSpPr txBox="1"/>
          <p:nvPr/>
        </p:nvSpPr>
        <p:spPr>
          <a:xfrm>
            <a:off x="4058663" y="2312276"/>
            <a:ext cx="688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648FC-DFF3-4E28-BFA9-ACA53B8163E5}"/>
              </a:ext>
            </a:extLst>
          </p:cNvPr>
          <p:cNvSpPr txBox="1"/>
          <p:nvPr/>
        </p:nvSpPr>
        <p:spPr>
          <a:xfrm>
            <a:off x="521207" y="1735771"/>
            <a:ext cx="2169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Linear system equation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6BB1B-83F9-46AC-A03B-5B21AE7B4CA0}"/>
              </a:ext>
            </a:extLst>
          </p:cNvPr>
          <p:cNvSpPr txBox="1"/>
          <p:nvPr/>
        </p:nvSpPr>
        <p:spPr>
          <a:xfrm>
            <a:off x="521207" y="4237900"/>
            <a:ext cx="2169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Linear system equation</a:t>
            </a:r>
          </a:p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for multiple samples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8A78D-A751-4B75-B695-0E2C4159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333D7F-B1DD-4DDF-9B1A-8E2B06D416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51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EEA0ED-F193-4C23-B05A-81372982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D2C - Policy Design –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Closed-Loop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F2048B-1C91-48DA-8D09-2582E7E3FE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65" y="1909267"/>
            <a:ext cx="2352762" cy="30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C3C618-2C69-4270-927C-F7F6E28A2F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81" y="2565437"/>
            <a:ext cx="6720000" cy="1996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FD0385-ED7F-4717-AC94-61CC95ABD9A3}"/>
              </a:ext>
            </a:extLst>
          </p:cNvPr>
          <p:cNvSpPr txBox="1"/>
          <p:nvPr/>
        </p:nvSpPr>
        <p:spPr>
          <a:xfrm>
            <a:off x="631564" y="1797006"/>
            <a:ext cx="201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Least square by stochastic approximation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077E8-77FF-4D7E-92D1-27B9AC50C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2624D-A68D-47B5-B5AE-769014958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9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F47C-F060-4BEF-B2C3-8A88E0A1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Comparison with DDPG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098D8-4B04-45FF-B594-3DE5A0E9D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6B0AB-791D-43B6-B03C-BD45AD56C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9D3751-051D-4087-9075-3FE0195DBC8B}"/>
              </a:ext>
            </a:extLst>
          </p:cNvPr>
          <p:cNvSpPr txBox="1"/>
          <p:nvPr/>
        </p:nvSpPr>
        <p:spPr>
          <a:xfrm>
            <a:off x="961696" y="1566041"/>
            <a:ext cx="6269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Deep Deterministic Policy Gradients (DDPG) [7]: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910AB-C8D4-404A-A92B-CD91437D5FE6}"/>
              </a:ext>
            </a:extLst>
          </p:cNvPr>
          <p:cNvSpPr txBox="1"/>
          <p:nvPr/>
        </p:nvSpPr>
        <p:spPr>
          <a:xfrm>
            <a:off x="1056289" y="2170386"/>
            <a:ext cx="107417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Policy gradient-based reinforcement learning algorithm for continuous action spaces.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Actor-critic architecture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Critic network estimates the              value given the state and the action.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Actor network generates an action given the state </a:t>
            </a:r>
            <a:r>
              <a:rPr lang="en-US" sz="2000" i="1" dirty="0" err="1">
                <a:latin typeface="LM Roman 10" panose="00000500000000000000" pitchFamily="50" charset="0"/>
              </a:rPr>
              <a:t>i.e</a:t>
            </a:r>
            <a:r>
              <a:rPr lang="en-US" sz="2000" i="1" dirty="0">
                <a:latin typeface="LM Roman 10" panose="00000500000000000000" pitchFamily="50" charset="0"/>
              </a:rPr>
              <a:t>,</a:t>
            </a:r>
            <a:r>
              <a:rPr lang="en-US" sz="2000" dirty="0">
                <a:latin typeface="LM Roman 10" panose="00000500000000000000" pitchFamily="50" charset="0"/>
              </a:rPr>
              <a:t> represents the policy       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Deep neural networks are used to represent both the actor and the critic networks.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Combination of Q-learning and policy gradients.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C25008-DD46-4B96-BF82-E8516297DF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38" y="2854199"/>
            <a:ext cx="992000" cy="25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8DE9C-673C-4587-8DFF-55E5C68620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675" y="3173738"/>
            <a:ext cx="574476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3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CF1FE80-D597-40BC-A945-F24338925CDE}"/>
              </a:ext>
            </a:extLst>
          </p:cNvPr>
          <p:cNvSpPr/>
          <p:nvPr/>
        </p:nvSpPr>
        <p:spPr>
          <a:xfrm>
            <a:off x="6742394" y="1681777"/>
            <a:ext cx="4981887" cy="4367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AF47C-F060-4BEF-B2C3-8A88E0A1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Comparison with DDPG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098D8-4B04-45FF-B594-3DE5A0E9D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6B0AB-791D-43B6-B03C-BD45AD56C4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9D3751-051D-4087-9075-3FE0195DBC8B}"/>
              </a:ext>
            </a:extLst>
          </p:cNvPr>
          <p:cNvSpPr txBox="1"/>
          <p:nvPr/>
        </p:nvSpPr>
        <p:spPr>
          <a:xfrm>
            <a:off x="961696" y="1566041"/>
            <a:ext cx="568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Deep Deterministic Policy Gradients (DDPG)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252D9-20DB-48FD-91CC-2759F2E680EA}"/>
              </a:ext>
            </a:extLst>
          </p:cNvPr>
          <p:cNvSpPr/>
          <p:nvPr/>
        </p:nvSpPr>
        <p:spPr>
          <a:xfrm>
            <a:off x="8119255" y="2391106"/>
            <a:ext cx="1765738" cy="10089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312662-3327-442F-9CCA-9AEC0AF5492E}"/>
              </a:ext>
            </a:extLst>
          </p:cNvPr>
          <p:cNvSpPr/>
          <p:nvPr/>
        </p:nvSpPr>
        <p:spPr>
          <a:xfrm>
            <a:off x="8505511" y="4266118"/>
            <a:ext cx="1103588" cy="79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74B472-AAAB-46C5-8C25-0207278341D0}"/>
              </a:ext>
            </a:extLst>
          </p:cNvPr>
          <p:cNvCxnSpPr/>
          <p:nvPr/>
        </p:nvCxnSpPr>
        <p:spPr>
          <a:xfrm>
            <a:off x="7378278" y="2685395"/>
            <a:ext cx="740977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BC0CB4-CD39-45A6-A113-2FD28423EB9F}"/>
              </a:ext>
            </a:extLst>
          </p:cNvPr>
          <p:cNvCxnSpPr/>
          <p:nvPr/>
        </p:nvCxnSpPr>
        <p:spPr>
          <a:xfrm>
            <a:off x="7378278" y="3105808"/>
            <a:ext cx="740977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5834D7-11AE-4EE1-A2B4-2354AC789122}"/>
              </a:ext>
            </a:extLst>
          </p:cNvPr>
          <p:cNvCxnSpPr/>
          <p:nvPr/>
        </p:nvCxnSpPr>
        <p:spPr>
          <a:xfrm>
            <a:off x="9884993" y="2843050"/>
            <a:ext cx="740977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781A37-CE1C-47D9-BDE0-AD771691D288}"/>
              </a:ext>
            </a:extLst>
          </p:cNvPr>
          <p:cNvCxnSpPr/>
          <p:nvPr/>
        </p:nvCxnSpPr>
        <p:spPr>
          <a:xfrm>
            <a:off x="9616982" y="4640318"/>
            <a:ext cx="740977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EC234C-BC0D-440F-A559-1A5138E62329}"/>
              </a:ext>
            </a:extLst>
          </p:cNvPr>
          <p:cNvCxnSpPr/>
          <p:nvPr/>
        </p:nvCxnSpPr>
        <p:spPr>
          <a:xfrm>
            <a:off x="7748766" y="4661373"/>
            <a:ext cx="740977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473D30E-03B4-418B-8504-B67B511FF2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80" y="2746610"/>
            <a:ext cx="612571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B4A03B-237B-411F-BBB6-69E47166B0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252" y="4498447"/>
            <a:ext cx="574476" cy="254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C460F-BF05-47AD-B6C0-33B434F55C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80" y="2641745"/>
            <a:ext cx="225524" cy="152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CA279-2049-487A-8B55-3961511A3C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80" y="3060398"/>
            <a:ext cx="227048" cy="1539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5F7994-0C45-413B-A9B6-285A9D58A1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71" y="4609920"/>
            <a:ext cx="225524" cy="1523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A9B5107-3DD2-4494-B000-7EF7EB591B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149" y="4573875"/>
            <a:ext cx="505905" cy="1539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0B15C1-93D7-4579-93F0-F673BA772192}"/>
              </a:ext>
            </a:extLst>
          </p:cNvPr>
          <p:cNvSpPr txBox="1"/>
          <p:nvPr/>
        </p:nvSpPr>
        <p:spPr>
          <a:xfrm>
            <a:off x="961696" y="2019330"/>
            <a:ext cx="5602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Critic network - trained using Q-learning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Q function is represented by a neural network       	    no guarantees on the convergence.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Experience replay.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Target network.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9D79C-6844-4BDA-B6EA-D1B5ACDBDDDC}"/>
              </a:ext>
            </a:extLst>
          </p:cNvPr>
          <p:cNvSpPr txBox="1"/>
          <p:nvPr/>
        </p:nvSpPr>
        <p:spPr>
          <a:xfrm>
            <a:off x="940129" y="4891850"/>
            <a:ext cx="580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Actor network – trained using policy gradients</a:t>
            </a:r>
          </a:p>
          <a:p>
            <a:endParaRPr lang="en-US" sz="2000" dirty="0">
              <a:latin typeface="LM Roman 10" panose="00000500000000000000" pitchFamily="50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597B74-7ED2-44A2-B78F-6F7106C214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80" y="3929461"/>
            <a:ext cx="4665905" cy="5836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633A81-5882-42AB-AB6C-787619A56EE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79" y="5606002"/>
            <a:ext cx="4583619" cy="3047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E7FC36B-F36C-43B7-B463-6B7E254381C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020" y="2707426"/>
            <a:ext cx="992000" cy="2544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98BB8B2-9863-47E5-9169-061BC5A953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118" y="4508957"/>
            <a:ext cx="390095" cy="2544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9BECCA-3357-4363-B0B4-88923BD06C18}"/>
              </a:ext>
            </a:extLst>
          </p:cNvPr>
          <p:cNvSpPr txBox="1"/>
          <p:nvPr/>
        </p:nvSpPr>
        <p:spPr>
          <a:xfrm>
            <a:off x="8191936" y="1928340"/>
            <a:ext cx="1818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Critic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FAB754-C96E-4681-A3B9-7D39F9BE519D}"/>
              </a:ext>
            </a:extLst>
          </p:cNvPr>
          <p:cNvSpPr txBox="1"/>
          <p:nvPr/>
        </p:nvSpPr>
        <p:spPr>
          <a:xfrm>
            <a:off x="8169180" y="5199626"/>
            <a:ext cx="1818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Actor network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C3BF2D9-504F-4AB4-BD4E-A3F2CBAFC7DA}"/>
              </a:ext>
            </a:extLst>
          </p:cNvPr>
          <p:cNvCxnSpPr>
            <a:stCxn id="13" idx="2"/>
          </p:cNvCxnSpPr>
          <p:nvPr/>
        </p:nvCxnSpPr>
        <p:spPr>
          <a:xfrm>
            <a:off x="9002124" y="3400099"/>
            <a:ext cx="15601" cy="866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F2FB7CC4-DE32-4EA5-B73B-DD6C41321B1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31" y="3645815"/>
            <a:ext cx="1571048" cy="280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74F54-E67C-4EB8-B1F1-41514E533DD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54" y="2783616"/>
            <a:ext cx="380952" cy="141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AF24A9-AAB4-4657-91F6-320775BE95B4}"/>
              </a:ext>
            </a:extLst>
          </p:cNvPr>
          <p:cNvSpPr txBox="1"/>
          <p:nvPr/>
        </p:nvSpPr>
        <p:spPr>
          <a:xfrm>
            <a:off x="6742394" y="6081074"/>
            <a:ext cx="451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Actor-critic architecture in DDPG</a:t>
            </a:r>
          </a:p>
        </p:txBody>
      </p:sp>
    </p:spTree>
    <p:extLst>
      <p:ext uri="{BB962C8B-B14F-4D97-AF65-F5344CB8AC3E}">
        <p14:creationId xmlns:p14="http://schemas.microsoft.com/office/powerpoint/2010/main" val="3197241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F47C-F060-4BEF-B2C3-8A88E0A1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Comparison with DDPG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90AEE-14ED-4DC8-8117-DEB2239013CF}"/>
              </a:ext>
            </a:extLst>
          </p:cNvPr>
          <p:cNvSpPr txBox="1"/>
          <p:nvPr/>
        </p:nvSpPr>
        <p:spPr>
          <a:xfrm>
            <a:off x="788277" y="1571296"/>
            <a:ext cx="6763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Different formulations. How to make a fair comparison?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F32BF7-0B1E-462F-9D9B-D3AC753D6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779024"/>
              </p:ext>
            </p:extLst>
          </p:nvPr>
        </p:nvGraphicFramePr>
        <p:xfrm>
          <a:off x="1376855" y="2454566"/>
          <a:ext cx="9296400" cy="2596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917">
                  <a:extLst>
                    <a:ext uri="{9D8B030D-6E8A-4147-A177-3AD203B41FA5}">
                      <a16:colId xmlns:a16="http://schemas.microsoft.com/office/drawing/2014/main" val="1990052083"/>
                    </a:ext>
                  </a:extLst>
                </a:gridCol>
                <a:gridCol w="4808483">
                  <a:extLst>
                    <a:ext uri="{9D8B030D-6E8A-4147-A177-3AD203B41FA5}">
                      <a16:colId xmlns:a16="http://schemas.microsoft.com/office/drawing/2014/main" val="3068701355"/>
                    </a:ext>
                  </a:extLst>
                </a:gridCol>
              </a:tblGrid>
              <a:tr h="32384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M Roman 10" panose="00000500000000000000" pitchFamily="50" charset="0"/>
                        </a:rPr>
                        <a:t>                  D2C               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M Roman 10" panose="00000500000000000000" pitchFamily="50" charset="0"/>
                        </a:rPr>
                        <a:t>                         DDPG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116295"/>
                  </a:ext>
                </a:extLst>
              </a:tr>
              <a:tr h="32384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M Roman 10" panose="00000500000000000000" pitchFamily="50" charset="0"/>
                        </a:rPr>
                        <a:t>1) Solves a finite-horizon problem.</a:t>
                      </a:r>
                    </a:p>
                  </a:txBody>
                  <a:tcPr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M Roman 10" panose="00000500000000000000" pitchFamily="50" charset="0"/>
                        </a:rPr>
                        <a:t>1) Solves an infinite-horizon problem.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51986"/>
                  </a:ext>
                </a:extLst>
              </a:tr>
              <a:tr h="79852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M Roman 10" panose="00000500000000000000" pitchFamily="50" charset="0"/>
                        </a:rPr>
                        <a:t>2) Terminal cost plays a major role in accurately reaching the goal.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M Roman 10" panose="00000500000000000000" pitchFamily="50" charset="0"/>
                        </a:rPr>
                        <a:t>2) No concept of terminal reward.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84966"/>
                  </a:ext>
                </a:extLst>
              </a:tr>
              <a:tr h="79852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M Roman 10" panose="00000500000000000000" pitchFamily="50" charset="0"/>
                        </a:rPr>
                        <a:t>3) Looks for a perturbation feedback solution about a locally-optimal nominal sequence.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M Roman 10" panose="00000500000000000000" pitchFamily="50" charset="0"/>
                        </a:rPr>
                        <a:t>3) Looks for a globally-optimal global feedback policy.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0458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098D8-4B04-45FF-B594-3DE5A0E9D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6B0AB-791D-43B6-B03C-BD45AD56C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21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F47C-F060-4BEF-B2C3-8A88E0A1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Comparison with DDPG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CF14B-945B-4EFF-9E3E-37610B7CD257}"/>
              </a:ext>
            </a:extLst>
          </p:cNvPr>
          <p:cNvSpPr txBox="1"/>
          <p:nvPr/>
        </p:nvSpPr>
        <p:spPr>
          <a:xfrm>
            <a:off x="1182414" y="2459938"/>
            <a:ext cx="10599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>
                <a:latin typeface="LM Roman 10" panose="00000500000000000000" pitchFamily="50" charset="0"/>
              </a:rPr>
              <a:t>Solve with the cost/reward functions that result in best performances for each of the algorithms.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LM Roman 10" panose="00000500000000000000" pitchFamily="50" charset="0"/>
              </a:rPr>
              <a:t>Time-budget in the form of time-horizon is imposed both for training and testing.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LM Roman 10" panose="00000500000000000000" pitchFamily="50" charset="0"/>
              </a:rPr>
              <a:t>Train the algorithms for local feedback policy.</a:t>
            </a:r>
          </a:p>
          <a:p>
            <a:endParaRPr lang="en-US" sz="2400" dirty="0"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ACF35-239F-4864-A3E1-FC4E34DEDB99}"/>
              </a:ext>
            </a:extLst>
          </p:cNvPr>
          <p:cNvSpPr txBox="1"/>
          <p:nvPr/>
        </p:nvSpPr>
        <p:spPr>
          <a:xfrm>
            <a:off x="982716" y="1728952"/>
            <a:ext cx="655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Measures taken to make the comparison fairer 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7A08-678B-4C75-9DF8-756BBE82C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63CD7-9A2F-459C-89B8-6A5ACD388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60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cs typeface="Segoe UI Light" panose="020B0502040204020203" pitchFamily="34" charset="0"/>
              </a:rPr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Example 1 : Pendulum Swing-up</a:t>
            </a:r>
          </a:p>
        </p:txBody>
      </p:sp>
      <p:pic>
        <p:nvPicPr>
          <p:cNvPr id="3" name="inverted pendulum">
            <a:hlinkClick r:id="" action="ppaction://media"/>
            <a:extLst>
              <a:ext uri="{FF2B5EF4-FFF2-40B4-BE49-F238E27FC236}">
                <a16:creationId xmlns:a16="http://schemas.microsoft.com/office/drawing/2014/main" id="{DAB8E133-4E54-4444-933B-8D3CB1DFE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0621" y="1733029"/>
            <a:ext cx="5360275" cy="3411785"/>
          </a:xfrm>
          <a:prstGeom prst="rect">
            <a:avLst/>
          </a:prstGeom>
        </p:spPr>
      </p:pic>
      <p:pic>
        <p:nvPicPr>
          <p:cNvPr id="4" name="inverted_pendulum_unedited">
            <a:hlinkClick r:id="" action="ppaction://media"/>
            <a:extLst>
              <a:ext uri="{FF2B5EF4-FFF2-40B4-BE49-F238E27FC236}">
                <a16:creationId xmlns:a16="http://schemas.microsoft.com/office/drawing/2014/main" id="{050E5BDB-1FD6-4954-892D-AD26E7D1156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139" end="6497.62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5187" y="1733029"/>
            <a:ext cx="5360275" cy="34117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E09FB-632A-4993-833F-15F3605FA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C0D69E-358D-475F-97C3-549CBE6DA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1C3CD-FDBE-4E37-B2B0-B0CBFD5F575A}"/>
              </a:ext>
            </a:extLst>
          </p:cNvPr>
          <p:cNvSpPr txBox="1"/>
          <p:nvPr/>
        </p:nvSpPr>
        <p:spPr>
          <a:xfrm>
            <a:off x="1917007" y="5365276"/>
            <a:ext cx="304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D2C (credit : Ran Wang)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61E7F8-24DA-42AD-A935-AAECA1D08150}"/>
              </a:ext>
            </a:extLst>
          </p:cNvPr>
          <p:cNvSpPr txBox="1"/>
          <p:nvPr/>
        </p:nvSpPr>
        <p:spPr>
          <a:xfrm>
            <a:off x="8638626" y="538606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DDPG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300C-2440-4540-8391-7BDF313F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53311"/>
            <a:ext cx="6877119" cy="640080"/>
          </a:xfrm>
        </p:spPr>
        <p:txBody>
          <a:bodyPr/>
          <a:lstStyle/>
          <a:p>
            <a:r>
              <a:rPr lang="en-US" dirty="0"/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Example 2 : Cart-pole Swing-up</a:t>
            </a:r>
          </a:p>
        </p:txBody>
      </p:sp>
      <p:pic>
        <p:nvPicPr>
          <p:cNvPr id="4" name="cart_pole_unedited">
            <a:hlinkClick r:id="" action="ppaction://media"/>
            <a:extLst>
              <a:ext uri="{FF2B5EF4-FFF2-40B4-BE49-F238E27FC236}">
                <a16:creationId xmlns:a16="http://schemas.microsoft.com/office/drawing/2014/main" id="{30EBD934-63C3-4449-9796-EBF045984B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9" end="3929.6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6055" y="1597573"/>
            <a:ext cx="5356260" cy="3503262"/>
          </a:xfrm>
          <a:prstGeom prst="rect">
            <a:avLst/>
          </a:prstGeom>
        </p:spPr>
      </p:pic>
      <p:pic>
        <p:nvPicPr>
          <p:cNvPr id="5" name="cartpole">
            <a:hlinkClick r:id="" action="ppaction://media"/>
            <a:extLst>
              <a:ext uri="{FF2B5EF4-FFF2-40B4-BE49-F238E27FC236}">
                <a16:creationId xmlns:a16="http://schemas.microsoft.com/office/drawing/2014/main" id="{67CE700E-62F4-4E37-AE69-9A3257C810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9685" y="1597571"/>
            <a:ext cx="5697843" cy="35032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238A9-3A01-423D-93D5-A156414BA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C57BBF-D58C-4405-A7CD-E9FC2D61C0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FDE5E1-0AA1-46E7-9E7E-FEF79875564E}"/>
              </a:ext>
            </a:extLst>
          </p:cNvPr>
          <p:cNvSpPr txBox="1"/>
          <p:nvPr/>
        </p:nvSpPr>
        <p:spPr>
          <a:xfrm>
            <a:off x="1848690" y="5365276"/>
            <a:ext cx="319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D2C (credit : Ran Wang)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9B2DF8-6C59-4BA0-BCDC-645957625D2B}"/>
              </a:ext>
            </a:extLst>
          </p:cNvPr>
          <p:cNvSpPr txBox="1"/>
          <p:nvPr/>
        </p:nvSpPr>
        <p:spPr>
          <a:xfrm>
            <a:off x="8638626" y="538606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DDPG</a:t>
            </a:r>
          </a:p>
        </p:txBody>
      </p:sp>
    </p:spTree>
    <p:extLst>
      <p:ext uri="{BB962C8B-B14F-4D97-AF65-F5344CB8AC3E}">
        <p14:creationId xmlns:p14="http://schemas.microsoft.com/office/powerpoint/2010/main" val="181769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FB5A-577F-43BB-9AA9-78873D3E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2801"/>
            <a:ext cx="7653714" cy="640080"/>
          </a:xfrm>
        </p:spPr>
        <p:txBody>
          <a:bodyPr>
            <a:noAutofit/>
          </a:bodyPr>
          <a:lstStyle/>
          <a:p>
            <a:r>
              <a:rPr lang="en-US" dirty="0"/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Example 3 : Motion Planning of a 6-link Swimmer </a:t>
            </a:r>
          </a:p>
        </p:txBody>
      </p:sp>
      <p:pic>
        <p:nvPicPr>
          <p:cNvPr id="4" name="Swimmer6_unedited">
            <a:hlinkClick r:id="" action="ppaction://media"/>
            <a:extLst>
              <a:ext uri="{FF2B5EF4-FFF2-40B4-BE49-F238E27FC236}">
                <a16:creationId xmlns:a16="http://schemas.microsoft.com/office/drawing/2014/main" id="{83D9CB59-8EB4-434D-811A-88ED9584BB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48" end="245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714500"/>
            <a:ext cx="5617369" cy="3429000"/>
          </a:xfrm>
          <a:prstGeom prst="rect">
            <a:avLst/>
          </a:prstGeom>
        </p:spPr>
      </p:pic>
      <p:pic>
        <p:nvPicPr>
          <p:cNvPr id="3" name="6-link swimmer">
            <a:hlinkClick r:id="" action="ppaction://media"/>
            <a:extLst>
              <a:ext uri="{FF2B5EF4-FFF2-40B4-BE49-F238E27FC236}">
                <a16:creationId xmlns:a16="http://schemas.microsoft.com/office/drawing/2014/main" id="{1EB2D567-FFDC-4963-9AB8-F904EEEDDA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1207" y="1714500"/>
            <a:ext cx="5212186" cy="34290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F347E93-D8EE-4904-BFA1-136E015A9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865C15-0CA1-426F-B652-7245DFC08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EF6AB-8F52-4BC0-9BD8-62693BD3B201}"/>
              </a:ext>
            </a:extLst>
          </p:cNvPr>
          <p:cNvSpPr txBox="1"/>
          <p:nvPr/>
        </p:nvSpPr>
        <p:spPr>
          <a:xfrm>
            <a:off x="1792014" y="5386297"/>
            <a:ext cx="3041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D2C (credit : Ran Wang)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4042F-4550-4403-A130-645656E80555}"/>
              </a:ext>
            </a:extLst>
          </p:cNvPr>
          <p:cNvSpPr txBox="1"/>
          <p:nvPr/>
        </p:nvSpPr>
        <p:spPr>
          <a:xfrm>
            <a:off x="8638626" y="538606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DDPG</a:t>
            </a:r>
          </a:p>
        </p:txBody>
      </p:sp>
    </p:spTree>
    <p:extLst>
      <p:ext uri="{BB962C8B-B14F-4D97-AF65-F5344CB8AC3E}">
        <p14:creationId xmlns:p14="http://schemas.microsoft.com/office/powerpoint/2010/main" val="39685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74CF-F3DE-41DC-9886-71E6FFC9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4513247" cy="640080"/>
          </a:xfrm>
        </p:spPr>
        <p:txBody>
          <a:bodyPr>
            <a:normAutofit/>
          </a:bodyPr>
          <a:lstStyle/>
          <a:p>
            <a:r>
              <a:rPr lang="en-US" dirty="0"/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Comparison with DDPG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649E8-6ABA-41A2-AA7A-C01868775377}"/>
              </a:ext>
            </a:extLst>
          </p:cNvPr>
          <p:cNvSpPr txBox="1"/>
          <p:nvPr/>
        </p:nvSpPr>
        <p:spPr>
          <a:xfrm>
            <a:off x="1096442" y="2090172"/>
            <a:ext cx="10223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Data-efficiency in training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 The no. of training samples and data storage required for the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Robustness to noise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 The deviation from the task due to random noise during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Ease of training :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LM Roman 10" panose="00000500000000000000" pitchFamily="50" charset="0"/>
              </a:rPr>
              <a:t>Challenges involved in training.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1F699-E160-4024-9929-BAF3403EF855}"/>
              </a:ext>
            </a:extLst>
          </p:cNvPr>
          <p:cNvSpPr txBox="1"/>
          <p:nvPr/>
        </p:nvSpPr>
        <p:spPr>
          <a:xfrm>
            <a:off x="872359" y="1439915"/>
            <a:ext cx="60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Performance comparison on three aspects:</a:t>
            </a:r>
            <a:b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</a:b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FD203-300B-4B3A-8A84-04FA652E6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6CFED-7C91-45A7-8453-5188F7455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4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1690-AF83-45C4-9448-A21FBB8C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Basic Assumptions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DB4BD3-66EB-44C4-8E83-ED6612B14CA3}"/>
              </a:ext>
            </a:extLst>
          </p:cNvPr>
          <p:cNvSpPr txBox="1"/>
          <p:nvPr/>
        </p:nvSpPr>
        <p:spPr>
          <a:xfrm>
            <a:off x="834380" y="1857408"/>
            <a:ext cx="10985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We consider discrete-time problems in continuous state and action spaces.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The cost function and the system model are smooth enough such that their requisite derivatives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M Roman 10" panose="00000500000000000000" pitchFamily="50" charset="0"/>
              </a:rPr>
              <a:t>Fully-observed settings      state is fully known at any given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55CB45-136A-47B7-B3CD-67C02732C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B2C1-C0F2-46E6-B582-CC5FE5E2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DD9DA9-0384-491B-A14D-4BE53F0023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97" y="3133835"/>
            <a:ext cx="457143" cy="1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31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74CF-F3DE-41DC-9886-71E6FFC9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- Comparison with DDPG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Training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1EB8D-5FD5-4AA4-948E-C6BF54F4EC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59" y="1303285"/>
            <a:ext cx="4125310" cy="228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28EF3-FF13-4BEF-8DA2-AA058DB192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58" y="3728549"/>
            <a:ext cx="4125309" cy="2280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2FE2D-0578-44FA-A7EB-1019857A07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5" y="3728549"/>
            <a:ext cx="3889698" cy="2280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56DDC-ECF7-4036-A4A9-1281486ED7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" y="1308538"/>
            <a:ext cx="3889698" cy="2280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B3FDBB-C953-4561-AD92-975CF3DEFD69}"/>
              </a:ext>
            </a:extLst>
          </p:cNvPr>
          <p:cNvSpPr txBox="1"/>
          <p:nvPr/>
        </p:nvSpPr>
        <p:spPr>
          <a:xfrm>
            <a:off x="4818993" y="2096813"/>
            <a:ext cx="197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Simple pendulum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6B2D6-E3AF-42E9-979B-7AD1B0C42814}"/>
              </a:ext>
            </a:extLst>
          </p:cNvPr>
          <p:cNvSpPr txBox="1"/>
          <p:nvPr/>
        </p:nvSpPr>
        <p:spPr>
          <a:xfrm>
            <a:off x="5214001" y="4761187"/>
            <a:ext cx="10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Cartpole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D5961-ECE6-497F-8933-FB4401315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07AEC2-2553-4F13-A18F-41A905E25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F89BC-30B7-46A2-AB9F-8952E307E222}"/>
              </a:ext>
            </a:extLst>
          </p:cNvPr>
          <p:cNvSpPr txBox="1"/>
          <p:nvPr/>
        </p:nvSpPr>
        <p:spPr>
          <a:xfrm>
            <a:off x="1781503" y="6134195"/>
            <a:ext cx="3126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D2C (credits : Ran Wang)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5349-29A4-4542-A080-E226D62A56EA}"/>
              </a:ext>
            </a:extLst>
          </p:cNvPr>
          <p:cNvSpPr txBox="1"/>
          <p:nvPr/>
        </p:nvSpPr>
        <p:spPr>
          <a:xfrm>
            <a:off x="8472870" y="614101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DDPG</a:t>
            </a:r>
          </a:p>
        </p:txBody>
      </p:sp>
    </p:spTree>
    <p:extLst>
      <p:ext uri="{BB962C8B-B14F-4D97-AF65-F5344CB8AC3E}">
        <p14:creationId xmlns:p14="http://schemas.microsoft.com/office/powerpoint/2010/main" val="3035958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0F661A-2157-4B2C-9C9F-0B86216A5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74" y="1266575"/>
            <a:ext cx="4053485" cy="2345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0995BC-3FED-45FB-AF7D-F2C32BF57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73" y="3673907"/>
            <a:ext cx="4053485" cy="2345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9212F3-0897-4220-81C9-59EDC6FACF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6" y="1285706"/>
            <a:ext cx="3894081" cy="2281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4A054-69B3-4725-9F3E-289D84C4FE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7" y="3640938"/>
            <a:ext cx="3894080" cy="23826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F03B2D-8B60-4240-9202-124812D4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D2C - Comparison with DDPG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Training Plots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0E8E3-654E-4284-B2F3-1DA53769B7A4}"/>
              </a:ext>
            </a:extLst>
          </p:cNvPr>
          <p:cNvSpPr txBox="1"/>
          <p:nvPr/>
        </p:nvSpPr>
        <p:spPr>
          <a:xfrm>
            <a:off x="4824248" y="2254469"/>
            <a:ext cx="21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3-link swimmer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DDAF5-A088-40F8-AFFC-C5B9FE9D11D5}"/>
              </a:ext>
            </a:extLst>
          </p:cNvPr>
          <p:cNvSpPr txBox="1"/>
          <p:nvPr/>
        </p:nvSpPr>
        <p:spPr>
          <a:xfrm>
            <a:off x="4892565" y="4892565"/>
            <a:ext cx="197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6-link swimmer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F53980-B9A6-4B51-BE73-6109F4E48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EFB64F-FFAA-4416-B52E-BE2D5C1958FB}"/>
              </a:ext>
            </a:extLst>
          </p:cNvPr>
          <p:cNvSpPr txBox="1"/>
          <p:nvPr/>
        </p:nvSpPr>
        <p:spPr>
          <a:xfrm>
            <a:off x="1433130" y="6097530"/>
            <a:ext cx="3210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D2C (credits : Ran Wang)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1A714-0043-41D3-8294-7B217F5A5601}"/>
              </a:ext>
            </a:extLst>
          </p:cNvPr>
          <p:cNvSpPr txBox="1"/>
          <p:nvPr/>
        </p:nvSpPr>
        <p:spPr>
          <a:xfrm>
            <a:off x="8472870" y="614101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DDPG</a:t>
            </a:r>
          </a:p>
        </p:txBody>
      </p:sp>
    </p:spTree>
    <p:extLst>
      <p:ext uri="{BB962C8B-B14F-4D97-AF65-F5344CB8AC3E}">
        <p14:creationId xmlns:p14="http://schemas.microsoft.com/office/powerpoint/2010/main" val="4098510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9539FB-CBA1-40A3-BBE4-92F111F5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D2C - Comparison with DDPG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Testing Plots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3FDB6-B4A5-4208-A513-B9958BEF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1" y="1408385"/>
            <a:ext cx="5577490" cy="4183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D2787-E300-45B0-AB8F-811DC5E06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28" y="1408385"/>
            <a:ext cx="5626538" cy="41831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9DB25-D828-4BE0-9196-D0E00AF22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196F-05CA-4260-8C14-1046B372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9DAC0784-B530-41A9-B914-3D95D16FA0FC}"/>
              </a:ext>
            </a:extLst>
          </p:cNvPr>
          <p:cNvSpPr txBox="1">
            <a:spLocks/>
          </p:cNvSpPr>
          <p:nvPr/>
        </p:nvSpPr>
        <p:spPr>
          <a:xfrm>
            <a:off x="6369269" y="5791216"/>
            <a:ext cx="4960883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LM Roman 10" panose="00000500000000000000" pitchFamily="50" charset="0"/>
                <a:cs typeface="Segoe UI" panose="020B0502040204020203" pitchFamily="34" charset="0"/>
              </a:rPr>
              <a:t>Cartpole Swing-up (Credit : Ran Wang for D2C)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7FC25-1036-49BA-A208-CBEE533883DD}"/>
              </a:ext>
            </a:extLst>
          </p:cNvPr>
          <p:cNvSpPr txBox="1"/>
          <p:nvPr/>
        </p:nvSpPr>
        <p:spPr>
          <a:xfrm>
            <a:off x="543474" y="5650986"/>
            <a:ext cx="536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Pendulum Swing-up (Credit : Ran Wang for D2C)</a:t>
            </a:r>
          </a:p>
        </p:txBody>
      </p:sp>
    </p:spTree>
    <p:extLst>
      <p:ext uri="{BB962C8B-B14F-4D97-AF65-F5344CB8AC3E}">
        <p14:creationId xmlns:p14="http://schemas.microsoft.com/office/powerpoint/2010/main" val="2818318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9539FB-CBA1-40A3-BBE4-92F111F5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Conclusion out of the Comparison with DDPG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9DB25-D828-4BE0-9196-D0E00AF22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196F-05CA-4260-8C14-1046B372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8229B-1816-453E-A88F-0F8237952808}"/>
              </a:ext>
            </a:extLst>
          </p:cNvPr>
          <p:cNvSpPr txBox="1"/>
          <p:nvPr/>
        </p:nvSpPr>
        <p:spPr>
          <a:xfrm>
            <a:off x="977461" y="1518745"/>
            <a:ext cx="99638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Data efficiency 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Reflected in the time-taken for training the policies.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D2C learns its policy substantially faster than DDPG      better data efficiency.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19D5-EE8B-49E7-AB74-7C98C4C215DA}"/>
              </a:ext>
            </a:extLst>
          </p:cNvPr>
          <p:cNvSpPr txBox="1"/>
          <p:nvPr/>
        </p:nvSpPr>
        <p:spPr>
          <a:xfrm>
            <a:off x="940675" y="2712769"/>
            <a:ext cx="9264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Robustness to noise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No precise trend observed as to which algorithm is more robust.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For higher levels of noise, in most systems, DDPG performed better.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The influence of the terminal cost in D2C cannot be ignored.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DC267-0944-4360-A613-2E6298B453BC}"/>
              </a:ext>
            </a:extLst>
          </p:cNvPr>
          <p:cNvSpPr txBox="1"/>
          <p:nvPr/>
        </p:nvSpPr>
        <p:spPr>
          <a:xfrm>
            <a:off x="940674" y="4229680"/>
            <a:ext cx="11009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Ease of training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D2C has great advantage here over DDPG.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Challenges of DDPG and most canonical RL algorithms 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LM Roman 10" panose="00000500000000000000" pitchFamily="50" charset="0"/>
              </a:rPr>
              <a:t>No guarantees for convergence.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LM Roman 10" panose="00000500000000000000" pitchFamily="50" charset="0"/>
              </a:rPr>
              <a:t>Reproducibility is a major challenge.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LM Roman 10" panose="00000500000000000000" pitchFamily="50" charset="0"/>
              </a:rPr>
              <a:t>Overwhelming number of hyperparameters to tune.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LM Roman 10" panose="00000500000000000000" pitchFamily="50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LM Roman 10" panose="00000500000000000000" pitchFamily="50" charset="0"/>
            </a:endParaRPr>
          </a:p>
          <a:p>
            <a:endParaRPr lang="en-US" sz="2000" dirty="0">
              <a:latin typeface="LM Roman 10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BC54B-FA98-4931-A856-84659B0969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92" y="2271983"/>
            <a:ext cx="380952" cy="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06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08A3-1591-4A78-8E1F-4736C2D5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Comparison on Reproducibility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260B1-5CCF-49B9-B257-0F46E624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961" y="1898928"/>
            <a:ext cx="5035271" cy="35966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712C69-9DEA-4513-A87C-725A1FFDE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8" y="1895320"/>
            <a:ext cx="5143454" cy="3591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8F271-1B91-48DD-997D-C93299D3E145}"/>
              </a:ext>
            </a:extLst>
          </p:cNvPr>
          <p:cNvSpPr txBox="1"/>
          <p:nvPr/>
        </p:nvSpPr>
        <p:spPr>
          <a:xfrm>
            <a:off x="673604" y="1369066"/>
            <a:ext cx="10667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Training plots averaged over multiple (5) episodes of training with the 3-link swimmer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E5F48-8605-4CD9-9A5E-6C6429EB0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70E991-9248-471F-A47A-B0B03239C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F2B689-BD38-46ED-A03D-84CDA0972659}"/>
              </a:ext>
            </a:extLst>
          </p:cNvPr>
          <p:cNvSpPr txBox="1"/>
          <p:nvPr/>
        </p:nvSpPr>
        <p:spPr>
          <a:xfrm>
            <a:off x="8258504" y="578125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DDPG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CF845-E116-468A-A399-486EFC3E19C4}"/>
              </a:ext>
            </a:extLst>
          </p:cNvPr>
          <p:cNvSpPr txBox="1"/>
          <p:nvPr/>
        </p:nvSpPr>
        <p:spPr>
          <a:xfrm>
            <a:off x="2454165" y="5747319"/>
            <a:ext cx="318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D2C (Credit : Ran Wang)</a:t>
            </a:r>
          </a:p>
        </p:txBody>
      </p:sp>
    </p:spTree>
    <p:extLst>
      <p:ext uri="{BB962C8B-B14F-4D97-AF65-F5344CB8AC3E}">
        <p14:creationId xmlns:p14="http://schemas.microsoft.com/office/powerpoint/2010/main" val="3233224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E5F48-8605-4CD9-9A5E-6C6429EB0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70E991-9248-471F-A47A-B0B03239C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1164A6-124D-4438-BC79-C626FA24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462" y="2956139"/>
            <a:ext cx="6877119" cy="640080"/>
          </a:xfrm>
        </p:spPr>
        <p:txBody>
          <a:bodyPr>
            <a:normAutofit/>
          </a:bodyPr>
          <a:lstStyle/>
          <a:p>
            <a:r>
              <a:rPr lang="en-US" sz="3200" dirty="0"/>
              <a:t>Model-free DDP based D2C (D2C – 2.0)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CB48FB-4A0B-4773-9192-69A2526608D6}"/>
              </a:ext>
            </a:extLst>
          </p:cNvPr>
          <p:cNvSpPr txBox="1">
            <a:spLocks/>
          </p:cNvSpPr>
          <p:nvPr/>
        </p:nvSpPr>
        <p:spPr>
          <a:xfrm>
            <a:off x="3389297" y="3901861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 spc="-12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Collaborator : Dr. Suman </a:t>
            </a:r>
            <a:r>
              <a:rPr lang="en-US" sz="2400" dirty="0" err="1"/>
              <a:t>Chakravorty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478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3964-BDF7-4C33-8E72-F56170E8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– 2.0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25261-07C9-48D7-A57F-0FD8BE493CDC}"/>
              </a:ext>
            </a:extLst>
          </p:cNvPr>
          <p:cNvSpPr txBox="1"/>
          <p:nvPr/>
        </p:nvSpPr>
        <p:spPr>
          <a:xfrm>
            <a:off x="714703" y="1581807"/>
            <a:ext cx="103947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An important observation from D2C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Open-loop training substantially more computationally intensive than that of the feedback law.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Gradient descent is first-order converging and too generic to solve any optimization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12890-6643-4BD8-9983-9740A484A203}"/>
              </a:ext>
            </a:extLst>
          </p:cNvPr>
          <p:cNvSpPr txBox="1"/>
          <p:nvPr/>
        </p:nvSpPr>
        <p:spPr>
          <a:xfrm>
            <a:off x="1166647" y="3468414"/>
            <a:ext cx="6143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Solution?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01CCC-39CC-4869-A60E-6BBE11877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2F100-E508-4B4C-B1FD-6E801EB6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BCC18-FFB7-449E-A820-F149D14377F2}"/>
              </a:ext>
            </a:extLst>
          </p:cNvPr>
          <p:cNvSpPr txBox="1"/>
          <p:nvPr/>
        </p:nvSpPr>
        <p:spPr>
          <a:xfrm>
            <a:off x="1266495" y="3999186"/>
            <a:ext cx="5249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Investigate a second-order method  - DDP.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3E6C4-DCA9-4057-A68F-D55B1CEB8CD7}"/>
              </a:ext>
            </a:extLst>
          </p:cNvPr>
          <p:cNvSpPr txBox="1"/>
          <p:nvPr/>
        </p:nvSpPr>
        <p:spPr>
          <a:xfrm>
            <a:off x="1560786" y="4619296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Originally proposed by 1966 by D.Q. Mayne [9].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Revived in early 2000s due to an important modification by ILQR [4][5].</a:t>
            </a:r>
          </a:p>
        </p:txBody>
      </p:sp>
    </p:spTree>
    <p:extLst>
      <p:ext uri="{BB962C8B-B14F-4D97-AF65-F5344CB8AC3E}">
        <p14:creationId xmlns:p14="http://schemas.microsoft.com/office/powerpoint/2010/main" val="20172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3FEA-F692-4DAE-9238-52A8D994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– 2.0 -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Differential Dynamic Programming (DDP)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AE78A7-7ACC-41BA-884D-DDB2DB161B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44" y="3943133"/>
            <a:ext cx="5683808" cy="998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A98E8-6064-4B43-AC07-5861413AD7A3}"/>
              </a:ext>
            </a:extLst>
          </p:cNvPr>
          <p:cNvSpPr txBox="1"/>
          <p:nvPr/>
        </p:nvSpPr>
        <p:spPr>
          <a:xfrm>
            <a:off x="877614" y="1587062"/>
            <a:ext cx="9228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An indirect shooting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Original trajectory optimization problem: </a:t>
            </a:r>
          </a:p>
          <a:p>
            <a:endParaRPr lang="en-US" sz="2000" dirty="0">
              <a:latin typeface="LM Roman 10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endParaRPr lang="en-US" sz="2000" dirty="0">
              <a:latin typeface="LM Roman 10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Intuition of DDP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9B4E6-CD36-4E46-A9F3-51D65CFAFD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44" y="2437967"/>
            <a:ext cx="5903232" cy="431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ABB5D-A779-4F81-B0CC-E73EE3F9EE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73" y="3488087"/>
            <a:ext cx="7574859" cy="2971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2F56E5-CA8F-43EA-8938-AB4756E07E19}"/>
              </a:ext>
            </a:extLst>
          </p:cNvPr>
          <p:cNvSpPr txBox="1"/>
          <p:nvPr/>
        </p:nvSpPr>
        <p:spPr>
          <a:xfrm>
            <a:off x="1376856" y="5247701"/>
            <a:ext cx="5613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Iteratively solve the above until convergence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2CE4A-0EA2-4FFA-9129-F45942F92EF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97" y="5356708"/>
            <a:ext cx="1312000" cy="2438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DFB40-A913-4DC6-8F9E-5A53F5B11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AD50AE-AD62-4B6E-BAF0-58711DB44C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69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C2EB428-0EE0-424D-A2FA-5C2436BE028E}"/>
              </a:ext>
            </a:extLst>
          </p:cNvPr>
          <p:cNvSpPr/>
          <p:nvPr/>
        </p:nvSpPr>
        <p:spPr>
          <a:xfrm>
            <a:off x="4372302" y="3331779"/>
            <a:ext cx="1587062" cy="1439918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E6EF2-1B4F-4741-A66E-59882EEA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– 2.0 -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Differential Dynamic Programming (DDP)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A7F38-111D-4EA6-9BB1-5151D56F3E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4" y="2592916"/>
            <a:ext cx="5359235" cy="20754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46C29-2A11-4D4E-98B5-7062CF33D3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90" y="3088968"/>
            <a:ext cx="3850669" cy="25447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40953B-21A1-4C25-9663-E7C0C3F2E65D}"/>
              </a:ext>
            </a:extLst>
          </p:cNvPr>
          <p:cNvCxnSpPr>
            <a:cxnSpLocks/>
          </p:cNvCxnSpPr>
          <p:nvPr/>
        </p:nvCxnSpPr>
        <p:spPr>
          <a:xfrm>
            <a:off x="6105518" y="1968620"/>
            <a:ext cx="27266" cy="361104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014972C-684A-43C8-800F-0B730B6929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97" y="1966978"/>
            <a:ext cx="1929143" cy="22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94FA4D-1D2D-4789-A20F-69A81A8C86E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81" y="1951213"/>
            <a:ext cx="1729524" cy="22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A50DFC5-846F-41A6-B7B8-B1B0BDDE34E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62" y="1334151"/>
            <a:ext cx="4102094" cy="2544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0680C4-65E2-41A8-ADC7-536966449E7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2" y="5840249"/>
            <a:ext cx="4671998" cy="262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52497-95A1-4FA1-9D1D-CF7FD776F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4F6CF-6270-44B2-A919-73A7F320F0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F6FFA-925E-4948-966A-641A1E7BA68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59" y="3690266"/>
            <a:ext cx="3149713" cy="7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4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dp_simulation_car_robot_50">
            <a:hlinkClick r:id="" action="ppaction://media"/>
            <a:extLst>
              <a:ext uri="{FF2B5EF4-FFF2-40B4-BE49-F238E27FC236}">
                <a16:creationId xmlns:a16="http://schemas.microsoft.com/office/drawing/2014/main" id="{C8C4B130-B90E-43AA-AB39-6BEE5285B0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4" end="202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617" y="1266661"/>
            <a:ext cx="9788416" cy="51869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D36C0-B2EB-4A68-ACCE-096BCB819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50373-3E80-4A11-9C9B-35342D73D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2AC099C-A68C-430F-9DD9-35C98A83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D2C – 2.0 -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Differential Dynamic Programming (DDP)</a:t>
            </a:r>
          </a:p>
        </p:txBody>
      </p:sp>
    </p:spTree>
    <p:extLst>
      <p:ext uri="{BB962C8B-B14F-4D97-AF65-F5344CB8AC3E}">
        <p14:creationId xmlns:p14="http://schemas.microsoft.com/office/powerpoint/2010/main" val="361608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7" y="453311"/>
            <a:ext cx="6877119" cy="640080"/>
          </a:xfrm>
        </p:spPr>
        <p:txBody>
          <a:bodyPr>
            <a:noAutofit/>
          </a:bodyPr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Stochastic Optimal Control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02D5F-631F-4A6E-8E68-121A80B5B1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58" y="2430553"/>
            <a:ext cx="4993523" cy="2249115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24229D-523E-4115-8151-F7A565776CD0}"/>
              </a:ext>
            </a:extLst>
          </p:cNvPr>
          <p:cNvSpPr txBox="1">
            <a:spLocks/>
          </p:cNvSpPr>
          <p:nvPr/>
        </p:nvSpPr>
        <p:spPr>
          <a:xfrm>
            <a:off x="888591" y="1496619"/>
            <a:ext cx="10977589" cy="409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  <a:cs typeface="Segoe UI" panose="020B0502040204020203" pitchFamily="34" charset="0"/>
              </a:rPr>
              <a:t>Stochastic optimal control problem for a fully observed system [1][2]: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10BCE-C20E-4D7D-944A-CB5BE2249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D60C2-772E-426E-A631-F306485D5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0790B-39EF-4A60-89A3-FAE1AC93CC65}"/>
              </a:ext>
            </a:extLst>
          </p:cNvPr>
          <p:cNvSpPr txBox="1"/>
          <p:nvPr/>
        </p:nvSpPr>
        <p:spPr>
          <a:xfrm>
            <a:off x="578069" y="3639673"/>
            <a:ext cx="237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State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01BA9-4DAA-4CEA-99FB-3579E59A99A7}"/>
              </a:ext>
            </a:extLst>
          </p:cNvPr>
          <p:cNvSpPr txBox="1"/>
          <p:nvPr/>
        </p:nvSpPr>
        <p:spPr>
          <a:xfrm>
            <a:off x="578069" y="4035576"/>
            <a:ext cx="204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Constraint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651A6-C32B-4E2E-B27A-619495EDD9CC}"/>
              </a:ext>
            </a:extLst>
          </p:cNvPr>
          <p:cNvSpPr txBox="1"/>
          <p:nvPr/>
        </p:nvSpPr>
        <p:spPr>
          <a:xfrm>
            <a:off x="578069" y="4384179"/>
            <a:ext cx="211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Initial condition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BC2366-15B4-44C6-9377-BB06D02C7FB9}"/>
              </a:ext>
            </a:extLst>
          </p:cNvPr>
          <p:cNvCxnSpPr/>
          <p:nvPr/>
        </p:nvCxnSpPr>
        <p:spPr>
          <a:xfrm>
            <a:off x="1949669" y="3824339"/>
            <a:ext cx="1502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EBAD3-B124-4254-93FA-74595B979FC4}"/>
              </a:ext>
            </a:extLst>
          </p:cNvPr>
          <p:cNvCxnSpPr>
            <a:cxnSpLocks/>
          </p:cNvCxnSpPr>
          <p:nvPr/>
        </p:nvCxnSpPr>
        <p:spPr>
          <a:xfrm>
            <a:off x="1844566" y="4229326"/>
            <a:ext cx="16080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31E3F-2C7B-4D86-BD24-C60E8022E974}"/>
              </a:ext>
            </a:extLst>
          </p:cNvPr>
          <p:cNvCxnSpPr>
            <a:cxnSpLocks/>
          </p:cNvCxnSpPr>
          <p:nvPr/>
        </p:nvCxnSpPr>
        <p:spPr>
          <a:xfrm>
            <a:off x="2380593" y="4595121"/>
            <a:ext cx="1072055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935151-D9E7-4424-BB51-A0B74D81CFD2}"/>
              </a:ext>
            </a:extLst>
          </p:cNvPr>
          <p:cNvSpPr txBox="1"/>
          <p:nvPr/>
        </p:nvSpPr>
        <p:spPr>
          <a:xfrm>
            <a:off x="1019503" y="1655379"/>
            <a:ext cx="3610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Some important observations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A1BA-F15D-4C1B-BE6A-815618B38F7F}"/>
              </a:ext>
            </a:extLst>
          </p:cNvPr>
          <p:cNvSpPr txBox="1"/>
          <p:nvPr/>
        </p:nvSpPr>
        <p:spPr>
          <a:xfrm>
            <a:off x="1156137" y="2165133"/>
            <a:ext cx="88917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The algorithm is explicit in terms of the system model and its derivatives.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The second derivatives are not required (in ILQR)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In fact, ignoring them gives a faster solution.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They are compensated by incorporating regularization and line search into the algorithm.</a:t>
            </a:r>
          </a:p>
          <a:p>
            <a:pPr lvl="1"/>
            <a:endParaRPr lang="en-US" sz="20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Significantly faster convergence in the episodic cost than gradient descent-based approaches.</a:t>
            </a:r>
          </a:p>
          <a:p>
            <a:pPr marL="342900" indent="-342900">
              <a:buAutoNum type="arabicParenR"/>
            </a:pPr>
            <a:endParaRPr lang="en-US" sz="2000" dirty="0">
              <a:latin typeface="LM Roman 10" panose="00000500000000000000" pitchFamily="50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1E802-34A4-49AC-925C-842995E15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D79C4-DCE4-46E4-BB03-785057526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782B6B9-54F7-41BB-B24C-43125C19AC24}"/>
              </a:ext>
            </a:extLst>
          </p:cNvPr>
          <p:cNvSpPr txBox="1">
            <a:spLocks/>
          </p:cNvSpPr>
          <p:nvPr/>
        </p:nvSpPr>
        <p:spPr>
          <a:xfrm>
            <a:off x="636821" y="439851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 spc="-12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D2C – 2.0 -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Differential Dynamic Programming (DDP)</a:t>
            </a:r>
          </a:p>
        </p:txBody>
      </p:sp>
    </p:spTree>
    <p:extLst>
      <p:ext uri="{BB962C8B-B14F-4D97-AF65-F5344CB8AC3E}">
        <p14:creationId xmlns:p14="http://schemas.microsoft.com/office/powerpoint/2010/main" val="2045529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4A9A-9A76-4179-A002-A4EFEA47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170848" cy="640080"/>
          </a:xfrm>
        </p:spPr>
        <p:txBody>
          <a:bodyPr>
            <a:normAutofit/>
          </a:bodyPr>
          <a:lstStyle/>
          <a:p>
            <a:r>
              <a:rPr lang="en-US" dirty="0"/>
              <a:t>D2C – 2.0 -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Estimation of Jacobians in a Model-free Fashion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CCDCD-630F-47B3-8925-12D252601F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4" y="1408676"/>
            <a:ext cx="10610285" cy="2112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E613A9-4D89-4403-9059-3721B555B4E4}"/>
              </a:ext>
            </a:extLst>
          </p:cNvPr>
          <p:cNvSpPr/>
          <p:nvPr/>
        </p:nvSpPr>
        <p:spPr>
          <a:xfrm>
            <a:off x="693685" y="4088524"/>
            <a:ext cx="10773105" cy="205128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320FD-9236-41B8-92CB-40642F0367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54" y="3690883"/>
            <a:ext cx="9958091" cy="21653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2429B-C6AA-4ED3-90A5-0B7A02F0E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8C253-A954-4767-8963-1B6BE51A8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8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2410-7A38-4D35-83A8-EE1F1566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412586" cy="640080"/>
          </a:xfrm>
        </p:spPr>
        <p:txBody>
          <a:bodyPr>
            <a:normAutofit/>
          </a:bodyPr>
          <a:lstStyle/>
          <a:p>
            <a:r>
              <a:rPr lang="en-US" dirty="0"/>
              <a:t>D2C – 2.0 -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Estimation of Jacobians in a Model-free Setting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62C3B8-1999-48A6-98CB-F69B8024314D}"/>
              </a:ext>
            </a:extLst>
          </p:cNvPr>
          <p:cNvSpPr/>
          <p:nvPr/>
        </p:nvSpPr>
        <p:spPr>
          <a:xfrm>
            <a:off x="378372" y="1692165"/>
            <a:ext cx="11461531" cy="214936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05C37-C389-442E-8BFF-43C14F4686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9" y="1834620"/>
            <a:ext cx="11088760" cy="1840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2E7FF7-9F35-4FD1-961C-002CCE0D3E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1" y="4330272"/>
            <a:ext cx="8327617" cy="15451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C05C0-8422-48D8-9113-746FE7861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882AE-D276-4A75-A52E-554CAE408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72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B7C9-46D1-4678-B4CE-1C933E7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– 2.0 - Example Applications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Training plots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21838-5C4D-438C-8B61-F6FB105BE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0" y="1267412"/>
            <a:ext cx="3477878" cy="2608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92B15-A00A-426F-8579-30B62A613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68" y="1267412"/>
            <a:ext cx="3477878" cy="2608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153A49-4049-4796-B9BB-A35A5B776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624" y="1267412"/>
            <a:ext cx="3737476" cy="260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3D849-01CA-46A2-8317-B3AA6E287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0" y="4115538"/>
            <a:ext cx="3477878" cy="2285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E1E33-F94B-48FC-8774-2EE83ACC1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624" y="4110283"/>
            <a:ext cx="3737475" cy="2285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689ABC-BC95-407F-B3AD-782692600A7E}"/>
              </a:ext>
            </a:extLst>
          </p:cNvPr>
          <p:cNvSpPr txBox="1"/>
          <p:nvPr/>
        </p:nvSpPr>
        <p:spPr>
          <a:xfrm>
            <a:off x="2117834" y="3829406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FD93E-0C6E-40FA-9FF2-E641327B9395}"/>
              </a:ext>
            </a:extLst>
          </p:cNvPr>
          <p:cNvSpPr txBox="1"/>
          <p:nvPr/>
        </p:nvSpPr>
        <p:spPr>
          <a:xfrm>
            <a:off x="5737600" y="3870431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FC4C6-3223-48DA-8810-C6501FDD4760}"/>
              </a:ext>
            </a:extLst>
          </p:cNvPr>
          <p:cNvSpPr txBox="1"/>
          <p:nvPr/>
        </p:nvSpPr>
        <p:spPr>
          <a:xfrm>
            <a:off x="9357368" y="3817735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BB0A5-83AB-43E5-8C75-7FD60A18751A}"/>
              </a:ext>
            </a:extLst>
          </p:cNvPr>
          <p:cNvSpPr txBox="1"/>
          <p:nvPr/>
        </p:nvSpPr>
        <p:spPr>
          <a:xfrm>
            <a:off x="2108368" y="6302670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058AF-B2ED-49AA-B0B2-09DE1FE65BD3}"/>
              </a:ext>
            </a:extLst>
          </p:cNvPr>
          <p:cNvSpPr txBox="1"/>
          <p:nvPr/>
        </p:nvSpPr>
        <p:spPr>
          <a:xfrm>
            <a:off x="9410443" y="6302670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D2DAC-C162-4D18-95D3-0D5F647DC9C4}"/>
              </a:ext>
            </a:extLst>
          </p:cNvPr>
          <p:cNvSpPr txBox="1"/>
          <p:nvPr/>
        </p:nvSpPr>
        <p:spPr>
          <a:xfrm>
            <a:off x="4728699" y="4284885"/>
            <a:ext cx="2669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Systems:</a:t>
            </a:r>
          </a:p>
          <a:p>
            <a:pPr marL="342900" indent="-342900">
              <a:buAutoNum type="alphaLcParenBoth"/>
            </a:pPr>
            <a:r>
              <a:rPr lang="en-US" sz="2000" dirty="0">
                <a:latin typeface="LM Roman 10" panose="00000500000000000000" pitchFamily="50" charset="0"/>
              </a:rPr>
              <a:t>Pendulum.</a:t>
            </a:r>
          </a:p>
          <a:p>
            <a:pPr marL="342900" indent="-342900">
              <a:buAutoNum type="alphaLcParenBoth"/>
            </a:pPr>
            <a:r>
              <a:rPr lang="en-US" sz="2000" dirty="0">
                <a:latin typeface="LM Roman 10" panose="00000500000000000000" pitchFamily="50" charset="0"/>
              </a:rPr>
              <a:t>Cartpole.</a:t>
            </a:r>
          </a:p>
          <a:p>
            <a:pPr marL="342900" indent="-342900">
              <a:buAutoNum type="alphaLcParenBoth"/>
            </a:pPr>
            <a:r>
              <a:rPr lang="en-US" sz="2000" dirty="0">
                <a:latin typeface="LM Roman 10" panose="00000500000000000000" pitchFamily="50" charset="0"/>
              </a:rPr>
              <a:t>3-link swimmer.</a:t>
            </a:r>
          </a:p>
          <a:p>
            <a:pPr marL="342900" indent="-342900">
              <a:buAutoNum type="alphaLcParenBoth"/>
            </a:pPr>
            <a:r>
              <a:rPr lang="en-US" sz="2000" dirty="0">
                <a:latin typeface="LM Roman 10" panose="00000500000000000000" pitchFamily="50" charset="0"/>
              </a:rPr>
              <a:t>6-link swimmer.</a:t>
            </a:r>
          </a:p>
          <a:p>
            <a:pPr marL="342900" indent="-342900">
              <a:buAutoNum type="alphaLcParenBoth"/>
            </a:pPr>
            <a:r>
              <a:rPr lang="en-US" sz="2000" dirty="0">
                <a:latin typeface="LM Roman 10" panose="00000500000000000000" pitchFamily="50" charset="0"/>
              </a:rPr>
              <a:t>Fish.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17B28-EC3B-4C91-B03F-44439326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30B766-9956-4A40-914F-391FB5C27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89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161E-C281-4575-87BD-54159CCD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D2C – 2.0 -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Comparison with D2C and DDPG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76784-429B-4A20-B231-506B272DF8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" y="1488969"/>
            <a:ext cx="10694096" cy="47771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BAC2D-3425-4A90-ACE1-6BEE03C10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CFE21-243C-41CD-989D-F02810848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18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6519-FC9F-4161-B367-8C479C35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7B90D-7B5B-4ADB-B24D-2DB285694094}"/>
              </a:ext>
            </a:extLst>
          </p:cNvPr>
          <p:cNvSpPr txBox="1"/>
          <p:nvPr/>
        </p:nvSpPr>
        <p:spPr>
          <a:xfrm>
            <a:off x="830317" y="1555531"/>
            <a:ext cx="105523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The near-optimal decoupling principle made the problem computationally tractable by reducing the problem complexity.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Applications of the principle in model-free and model-based scenarios are presented.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T-PFC is a model-based deterministic linear feedback law that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Is near-optimal.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Is robust to low to medium levels of noise.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Significantly reduced the computational requirement and hence, the algorithmic runtime.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D2C is also near-optimal model-free algorithm that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Is sample-efficient as compared to a state-of-the-art RL algorithm.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Is scalable to higher dimensional systems.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Offers reproducible results, which is currently lacking in mainstream RL [10].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D2C - 2.0 significantly reduced the time-taken to solve the open-loop sequence in all the examples, in comparison with D2C.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BECF8-00F3-41E8-A764-AE9B5E4B6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F933F-58CB-4446-90BD-DCC6A4131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9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3FDDF4-D435-458F-A187-3A6D86C2AC3C}"/>
              </a:ext>
            </a:extLst>
          </p:cNvPr>
          <p:cNvSpPr txBox="1"/>
          <p:nvPr/>
        </p:nvSpPr>
        <p:spPr>
          <a:xfrm>
            <a:off x="2349062" y="1818290"/>
            <a:ext cx="89810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LM Roman 10" panose="00000500000000000000" pitchFamily="50" charset="0"/>
              </a:rPr>
              <a:t>Sura-na</a:t>
            </a:r>
            <a:r>
              <a:rPr lang="en-US" i="1" dirty="0">
                <a:latin typeface="LM Roman 10" panose="00000500000000000000" pitchFamily="50" charset="0"/>
              </a:rPr>
              <a:t> </a:t>
            </a:r>
            <a:r>
              <a:rPr lang="en-US" i="1" dirty="0" err="1">
                <a:latin typeface="LM Roman 10" panose="00000500000000000000" pitchFamily="50" charset="0"/>
              </a:rPr>
              <a:t>Bheda</a:t>
            </a:r>
            <a:r>
              <a:rPr lang="en-US" i="1" dirty="0">
                <a:latin typeface="LM Roman 10" panose="00000500000000000000" pitchFamily="50" charset="0"/>
              </a:rPr>
              <a:t> </a:t>
            </a:r>
            <a:r>
              <a:rPr lang="en-US" i="1" dirty="0" err="1">
                <a:latin typeface="LM Roman 10" panose="00000500000000000000" pitchFamily="50" charset="0"/>
              </a:rPr>
              <a:t>Pramaana</a:t>
            </a:r>
            <a:r>
              <a:rPr lang="en-US" i="1" dirty="0">
                <a:latin typeface="LM Roman 10" panose="00000500000000000000" pitchFamily="50" charset="0"/>
              </a:rPr>
              <a:t> </a:t>
            </a:r>
            <a:r>
              <a:rPr lang="en-US" i="1" dirty="0" err="1">
                <a:latin typeface="LM Roman 10" panose="00000500000000000000" pitchFamily="50" charset="0"/>
              </a:rPr>
              <a:t>Sunaavo</a:t>
            </a:r>
            <a:r>
              <a:rPr lang="en-US" i="1" dirty="0">
                <a:latin typeface="LM Roman 10" panose="00000500000000000000" pitchFamily="50" charset="0"/>
              </a:rPr>
              <a:t>;</a:t>
            </a:r>
            <a:endParaRPr lang="en-US" dirty="0">
              <a:latin typeface="LM Roman 10" panose="00000500000000000000" pitchFamily="50" charset="0"/>
            </a:endParaRPr>
          </a:p>
          <a:p>
            <a:r>
              <a:rPr lang="en-US" i="1" dirty="0" err="1">
                <a:latin typeface="LM Roman 10" panose="00000500000000000000" pitchFamily="50" charset="0"/>
              </a:rPr>
              <a:t>Bheda</a:t>
            </a:r>
            <a:r>
              <a:rPr lang="en-US" i="1" dirty="0">
                <a:latin typeface="LM Roman 10" panose="00000500000000000000" pitchFamily="50" charset="0"/>
              </a:rPr>
              <a:t>, </a:t>
            </a:r>
            <a:r>
              <a:rPr lang="en-US" i="1" dirty="0" err="1">
                <a:latin typeface="LM Roman 10" panose="00000500000000000000" pitchFamily="50" charset="0"/>
              </a:rPr>
              <a:t>Abheda</a:t>
            </a:r>
            <a:r>
              <a:rPr lang="en-US" i="1" dirty="0">
                <a:latin typeface="LM Roman 10" panose="00000500000000000000" pitchFamily="50" charset="0"/>
              </a:rPr>
              <a:t>, Pratham </a:t>
            </a:r>
            <a:r>
              <a:rPr lang="en-US" i="1" dirty="0" err="1">
                <a:latin typeface="LM Roman 10" panose="00000500000000000000" pitchFamily="50" charset="0"/>
              </a:rPr>
              <a:t>kara</a:t>
            </a:r>
            <a:r>
              <a:rPr lang="en-US" i="1" dirty="0">
                <a:latin typeface="LM Roman 10" panose="00000500000000000000" pitchFamily="50" charset="0"/>
              </a:rPr>
              <a:t> </a:t>
            </a:r>
            <a:r>
              <a:rPr lang="en-US" i="1" dirty="0" err="1">
                <a:latin typeface="LM Roman 10" panose="00000500000000000000" pitchFamily="50" charset="0"/>
              </a:rPr>
              <a:t>Jaano</a:t>
            </a:r>
            <a:r>
              <a:rPr lang="en-US" i="1" dirty="0">
                <a:latin typeface="LM Roman 10" panose="00000500000000000000" pitchFamily="50" charset="0"/>
              </a:rPr>
              <a:t>.</a:t>
            </a:r>
            <a:endParaRPr lang="en-US" dirty="0">
              <a:latin typeface="LM Roman 10" panose="00000500000000000000" pitchFamily="50" charset="0"/>
            </a:endParaRPr>
          </a:p>
          <a:p>
            <a:endParaRPr lang="en-US" i="1" dirty="0">
              <a:latin typeface="LM Roman 10" panose="00000500000000000000" pitchFamily="50" charset="0"/>
            </a:endParaRPr>
          </a:p>
          <a:p>
            <a:r>
              <a:rPr lang="en-US" dirty="0">
                <a:latin typeface="LM Roman 10" panose="00000500000000000000" pitchFamily="50" charset="0"/>
              </a:rPr>
              <a:t>Show me that you can divide the notes of a song;</a:t>
            </a:r>
          </a:p>
          <a:p>
            <a:r>
              <a:rPr lang="en-US" dirty="0">
                <a:latin typeface="LM Roman 10" panose="00000500000000000000" pitchFamily="50" charset="0"/>
              </a:rPr>
              <a:t>But first, show me that you can discern</a:t>
            </a:r>
          </a:p>
          <a:p>
            <a:r>
              <a:rPr lang="en-US" dirty="0">
                <a:latin typeface="LM Roman 10" panose="00000500000000000000" pitchFamily="50" charset="0"/>
              </a:rPr>
              <a:t>Between what can be divided</a:t>
            </a:r>
          </a:p>
          <a:p>
            <a:r>
              <a:rPr lang="en-US" dirty="0">
                <a:latin typeface="LM Roman 10" panose="00000500000000000000" pitchFamily="50" charset="0"/>
              </a:rPr>
              <a:t>And what cannot.</a:t>
            </a:r>
          </a:p>
          <a:p>
            <a:endParaRPr lang="en-US" dirty="0">
              <a:latin typeface="LM Roman 10" panose="00000500000000000000" pitchFamily="50" charset="0"/>
            </a:endParaRPr>
          </a:p>
          <a:p>
            <a:endParaRPr lang="en-US" dirty="0">
              <a:latin typeface="LM Roman 10" panose="00000500000000000000" pitchFamily="50" charset="0"/>
            </a:endParaRPr>
          </a:p>
          <a:p>
            <a:r>
              <a:rPr lang="en-US" dirty="0">
                <a:latin typeface="LM Roman 10" panose="00000500000000000000" pitchFamily="50" charset="0"/>
              </a:rPr>
              <a:t>—An anonymous musical composition inspired by a classical Sanskrit poem</a:t>
            </a:r>
          </a:p>
          <a:p>
            <a:endParaRPr lang="en-US" dirty="0"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A7D0D-E29C-4BAD-954B-E0EC74914FFF}"/>
              </a:ext>
            </a:extLst>
          </p:cNvPr>
          <p:cNvSpPr txBox="1"/>
          <p:nvPr/>
        </p:nvSpPr>
        <p:spPr>
          <a:xfrm>
            <a:off x="2701158" y="4772945"/>
            <a:ext cx="740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(From Siddhartha Mukherjee’s `The Gene: An Intimate History’)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AF5F8-DB42-4046-BFF6-DE6CEB621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274A1-7B44-42CA-A157-E70C3E93F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94178"/>
            <a:ext cx="2743502" cy="9145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152817-1486-4B46-BCD5-9F59EE5F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87829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46FD-2431-4FD0-BAC9-295E32C42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455" y="2582184"/>
            <a:ext cx="1869897" cy="64008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728FE-ADC4-4466-8BF5-580480E96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A978B-5CCA-4FFF-9666-676A03C7BC85}"/>
              </a:ext>
            </a:extLst>
          </p:cNvPr>
          <p:cNvSpPr txBox="1"/>
          <p:nvPr/>
        </p:nvSpPr>
        <p:spPr>
          <a:xfrm>
            <a:off x="1166648" y="4776951"/>
            <a:ext cx="9963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Special thanks to Roshan, Utkarsh, Naveed and </a:t>
            </a:r>
            <a:r>
              <a:rPr lang="en-US" sz="2000" dirty="0" err="1">
                <a:latin typeface="LM Roman 10" panose="00000500000000000000" pitchFamily="50" charset="0"/>
              </a:rPr>
              <a:t>Woosang</a:t>
            </a:r>
            <a:r>
              <a:rPr lang="en-US" sz="2000" dirty="0">
                <a:latin typeface="LM Roman 10" panose="00000500000000000000" pitchFamily="50" charset="0"/>
              </a:rPr>
              <a:t> for their valuable feedback and comments on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860440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46FD-2431-4FD0-BAC9-295E32C4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728FE-ADC4-4466-8BF5-580480E96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83D90-A77D-40F3-BBEB-40690A63D70D}"/>
              </a:ext>
            </a:extLst>
          </p:cNvPr>
          <p:cNvSpPr txBox="1"/>
          <p:nvPr/>
        </p:nvSpPr>
        <p:spPr>
          <a:xfrm>
            <a:off x="719958" y="1429406"/>
            <a:ext cx="113721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LM Roman 10" panose="00000500000000000000" pitchFamily="50" charset="0"/>
              </a:rPr>
              <a:t>P. R. Kumar and P. </a:t>
            </a:r>
            <a:r>
              <a:rPr lang="en-US" dirty="0" err="1">
                <a:latin typeface="LM Roman 10" panose="00000500000000000000" pitchFamily="50" charset="0"/>
              </a:rPr>
              <a:t>Varaiya</a:t>
            </a:r>
            <a:r>
              <a:rPr lang="en-US" dirty="0">
                <a:latin typeface="LM Roman 10" panose="00000500000000000000" pitchFamily="50" charset="0"/>
              </a:rPr>
              <a:t>, Stochastic systems: Estimation, identification, and adaptive</a:t>
            </a:r>
          </a:p>
          <a:p>
            <a:r>
              <a:rPr lang="en-US" dirty="0">
                <a:latin typeface="LM Roman 10" panose="00000500000000000000" pitchFamily="50" charset="0"/>
              </a:rPr>
              <a:t>control, vol. 75. SIAM, 2015.</a:t>
            </a:r>
          </a:p>
          <a:p>
            <a:r>
              <a:rPr lang="en-US" dirty="0">
                <a:latin typeface="LM Roman 10" panose="00000500000000000000" pitchFamily="50" charset="0"/>
              </a:rPr>
              <a:t>2)  D. P. </a:t>
            </a:r>
            <a:r>
              <a:rPr lang="en-US" dirty="0" err="1">
                <a:latin typeface="LM Roman 10" panose="00000500000000000000" pitchFamily="50" charset="0"/>
              </a:rPr>
              <a:t>Bertsekas</a:t>
            </a:r>
            <a:r>
              <a:rPr lang="en-US" dirty="0">
                <a:latin typeface="LM Roman 10" panose="00000500000000000000" pitchFamily="50" charset="0"/>
              </a:rPr>
              <a:t>, Dynamic programming and stochastic control. Academic Press, 1976.</a:t>
            </a:r>
          </a:p>
          <a:p>
            <a:r>
              <a:rPr lang="en-US" dirty="0">
                <a:latin typeface="LM Roman 10" panose="00000500000000000000" pitchFamily="50" charset="0"/>
              </a:rPr>
              <a:t>3)  S. </a:t>
            </a:r>
            <a:r>
              <a:rPr lang="en-US" dirty="0" err="1">
                <a:latin typeface="LM Roman 10" panose="00000500000000000000" pitchFamily="50" charset="0"/>
              </a:rPr>
              <a:t>Waslander</a:t>
            </a:r>
            <a:r>
              <a:rPr lang="en-US" dirty="0">
                <a:latin typeface="LM Roman 10" panose="00000500000000000000" pitchFamily="50" charset="0"/>
              </a:rPr>
              <a:t>, J. Kelly, Motion planning for self-driving cars, Coursera, 2019.</a:t>
            </a:r>
          </a:p>
          <a:p>
            <a:r>
              <a:rPr lang="en-US" dirty="0">
                <a:latin typeface="LM Roman 10" panose="00000500000000000000" pitchFamily="50" charset="0"/>
              </a:rPr>
              <a:t>4)  W. Li and E. Todorov, “Iterative linear quadratic regulator design for nonlinear biological</a:t>
            </a:r>
          </a:p>
          <a:p>
            <a:r>
              <a:rPr lang="en-US" dirty="0">
                <a:latin typeface="LM Roman 10" panose="00000500000000000000" pitchFamily="50" charset="0"/>
              </a:rPr>
              <a:t>movement systems,” International Conference on Informatics in Control, Automation and</a:t>
            </a:r>
          </a:p>
          <a:p>
            <a:r>
              <a:rPr lang="en-US" dirty="0">
                <a:latin typeface="LM Roman 10" panose="00000500000000000000" pitchFamily="50" charset="0"/>
              </a:rPr>
              <a:t>Robotics, vol. 1, pp. 222–229, 2004.</a:t>
            </a:r>
          </a:p>
          <a:p>
            <a:r>
              <a:rPr lang="en-US" dirty="0">
                <a:latin typeface="LM Roman 10" panose="00000500000000000000" pitchFamily="50" charset="0"/>
              </a:rPr>
              <a:t>5)  E. Todorov and W. Li, “A generalized iterative </a:t>
            </a:r>
            <a:r>
              <a:rPr lang="en-US" dirty="0" err="1">
                <a:latin typeface="LM Roman 10" panose="00000500000000000000" pitchFamily="50" charset="0"/>
              </a:rPr>
              <a:t>lqg</a:t>
            </a:r>
            <a:r>
              <a:rPr lang="en-US" dirty="0">
                <a:latin typeface="LM Roman 10" panose="00000500000000000000" pitchFamily="50" charset="0"/>
              </a:rPr>
              <a:t> method for locally-optimal feedback control</a:t>
            </a:r>
          </a:p>
          <a:p>
            <a:r>
              <a:rPr lang="en-US" dirty="0">
                <a:latin typeface="LM Roman 10" panose="00000500000000000000" pitchFamily="50" charset="0"/>
              </a:rPr>
              <a:t>of constrained nonlinear stochastic systems,” in American Control Conference, pp. 300–306, 2005.</a:t>
            </a:r>
          </a:p>
          <a:p>
            <a:r>
              <a:rPr lang="en-US" dirty="0">
                <a:latin typeface="LM Roman 10" panose="00000500000000000000" pitchFamily="50" charset="0"/>
              </a:rPr>
              <a:t>6)  R. S. Sutton and A. G. </a:t>
            </a:r>
            <a:r>
              <a:rPr lang="en-US" dirty="0" err="1">
                <a:latin typeface="LM Roman 10" panose="00000500000000000000" pitchFamily="50" charset="0"/>
              </a:rPr>
              <a:t>Barto</a:t>
            </a:r>
            <a:r>
              <a:rPr lang="en-US" dirty="0">
                <a:latin typeface="LM Roman 10" panose="00000500000000000000" pitchFamily="50" charset="0"/>
              </a:rPr>
              <a:t>, Reinforcement learning: An introduction. MIT press, 2018.</a:t>
            </a:r>
          </a:p>
          <a:p>
            <a:r>
              <a:rPr lang="en-US" dirty="0">
                <a:latin typeface="LM Roman 10" panose="00000500000000000000" pitchFamily="50" charset="0"/>
              </a:rPr>
              <a:t>7)  W. H. Fleming, “Stochastic control for small noise intensities,” SIAM Journal on Control and</a:t>
            </a:r>
          </a:p>
          <a:p>
            <a:r>
              <a:rPr lang="en-US" dirty="0">
                <a:latin typeface="LM Roman 10" panose="00000500000000000000" pitchFamily="50" charset="0"/>
              </a:rPr>
              <a:t>Optimization, vol. 9, pp. 473–517, 1971. </a:t>
            </a:r>
          </a:p>
          <a:p>
            <a:r>
              <a:rPr lang="en-US" dirty="0">
                <a:latin typeface="LM Roman 10" panose="00000500000000000000" pitchFamily="50" charset="0"/>
              </a:rPr>
              <a:t>8)  T. P. </a:t>
            </a:r>
            <a:r>
              <a:rPr lang="en-US" dirty="0" err="1">
                <a:latin typeface="LM Roman 10" panose="00000500000000000000" pitchFamily="50" charset="0"/>
              </a:rPr>
              <a:t>Lillicrap</a:t>
            </a:r>
            <a:r>
              <a:rPr lang="en-US" dirty="0">
                <a:latin typeface="LM Roman 10" panose="00000500000000000000" pitchFamily="50" charset="0"/>
              </a:rPr>
              <a:t>, J. J. Hunt, A. </a:t>
            </a:r>
            <a:r>
              <a:rPr lang="en-US" dirty="0" err="1">
                <a:latin typeface="LM Roman 10" panose="00000500000000000000" pitchFamily="50" charset="0"/>
              </a:rPr>
              <a:t>Pritzel</a:t>
            </a:r>
            <a:r>
              <a:rPr lang="en-US" dirty="0">
                <a:latin typeface="LM Roman 10" panose="00000500000000000000" pitchFamily="50" charset="0"/>
              </a:rPr>
              <a:t>, N. </a:t>
            </a:r>
            <a:r>
              <a:rPr lang="en-US" dirty="0" err="1">
                <a:latin typeface="LM Roman 10" panose="00000500000000000000" pitchFamily="50" charset="0"/>
              </a:rPr>
              <a:t>Heess</a:t>
            </a:r>
            <a:r>
              <a:rPr lang="en-US" dirty="0">
                <a:latin typeface="LM Roman 10" panose="00000500000000000000" pitchFamily="50" charset="0"/>
              </a:rPr>
              <a:t>, T. </a:t>
            </a:r>
            <a:r>
              <a:rPr lang="en-US" dirty="0" err="1">
                <a:latin typeface="LM Roman 10" panose="00000500000000000000" pitchFamily="50" charset="0"/>
              </a:rPr>
              <a:t>Erez</a:t>
            </a:r>
            <a:r>
              <a:rPr lang="en-US" dirty="0">
                <a:latin typeface="LM Roman 10" panose="00000500000000000000" pitchFamily="50" charset="0"/>
              </a:rPr>
              <a:t>, Y. </a:t>
            </a:r>
            <a:r>
              <a:rPr lang="en-US" dirty="0" err="1">
                <a:latin typeface="LM Roman 10" panose="00000500000000000000" pitchFamily="50" charset="0"/>
              </a:rPr>
              <a:t>Tassa</a:t>
            </a:r>
            <a:r>
              <a:rPr lang="en-US" dirty="0">
                <a:latin typeface="LM Roman 10" panose="00000500000000000000" pitchFamily="50" charset="0"/>
              </a:rPr>
              <a:t>, D. Silver, and D. </a:t>
            </a:r>
            <a:r>
              <a:rPr lang="en-US" dirty="0" err="1">
                <a:latin typeface="LM Roman 10" panose="00000500000000000000" pitchFamily="50" charset="0"/>
              </a:rPr>
              <a:t>Wierstra</a:t>
            </a:r>
            <a:r>
              <a:rPr lang="en-US" dirty="0">
                <a:latin typeface="LM Roman 10" panose="00000500000000000000" pitchFamily="50" charset="0"/>
              </a:rPr>
              <a:t>,</a:t>
            </a:r>
          </a:p>
          <a:p>
            <a:r>
              <a:rPr lang="en-US" dirty="0">
                <a:latin typeface="LM Roman 10" panose="00000500000000000000" pitchFamily="50" charset="0"/>
              </a:rPr>
              <a:t>“Continuous control with deep reinforcement learning,” </a:t>
            </a:r>
            <a:r>
              <a:rPr lang="en-US" dirty="0" err="1">
                <a:latin typeface="LM Roman 10" panose="00000500000000000000" pitchFamily="50" charset="0"/>
              </a:rPr>
              <a:t>arXiv</a:t>
            </a:r>
            <a:r>
              <a:rPr lang="en-US" dirty="0">
                <a:latin typeface="LM Roman 10" panose="00000500000000000000" pitchFamily="50" charset="0"/>
              </a:rPr>
              <a:t> preprint arXiv:1509.02971, 2015.</a:t>
            </a:r>
          </a:p>
          <a:p>
            <a:r>
              <a:rPr lang="en-US" dirty="0">
                <a:latin typeface="LM Roman 10" panose="00000500000000000000" pitchFamily="50" charset="0"/>
              </a:rPr>
              <a:t>9)  D. Q. Mayne, 	‘‘A Second-order Gradient Method for Determining Optimal Trajectories of Non-linear Discrete-time Systems, International Journal of Control’’, vol. 3:1, pp. 85-95, 1966.</a:t>
            </a:r>
          </a:p>
          <a:p>
            <a:r>
              <a:rPr lang="en-US" dirty="0">
                <a:latin typeface="LM Roman 10" panose="00000500000000000000" pitchFamily="50" charset="0"/>
              </a:rPr>
              <a:t>10) M. G. D. P. </a:t>
            </a:r>
            <a:r>
              <a:rPr lang="en-US" dirty="0" err="1">
                <a:latin typeface="LM Roman 10" panose="00000500000000000000" pitchFamily="50" charset="0"/>
              </a:rPr>
              <a:t>Riashat</a:t>
            </a:r>
            <a:r>
              <a:rPr lang="en-US" dirty="0">
                <a:latin typeface="LM Roman 10" panose="00000500000000000000" pitchFamily="50" charset="0"/>
              </a:rPr>
              <a:t> Islam, Peter Henderson, “Reproducibility of benchmarked deep reinforcement learning tasks for continuous control,” Reproducibility in Machine Learning Workshop, ICML, 2017</a:t>
            </a:r>
          </a:p>
          <a:p>
            <a:endParaRPr lang="en-US" dirty="0">
              <a:latin typeface="LM Roman 10" panose="00000500000000000000" pitchFamily="50" charset="0"/>
            </a:endParaRPr>
          </a:p>
          <a:p>
            <a:br>
              <a:rPr lang="en-US" dirty="0">
                <a:latin typeface="LM Roman 10" panose="00000500000000000000" pitchFamily="50" charset="0"/>
              </a:rPr>
            </a:br>
            <a:endParaRPr lang="en-US" sz="20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2129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E57E-BF44-4FFB-B050-3C207472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69" y="2870691"/>
            <a:ext cx="6877119" cy="640080"/>
          </a:xfrm>
        </p:spPr>
        <p:txBody>
          <a:bodyPr>
            <a:normAutofit/>
          </a:bodyPr>
          <a:lstStyle/>
          <a:p>
            <a:r>
              <a:rPr lang="en-US" sz="3600" dirty="0"/>
              <a:t>Supplementary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5EB46-C2AC-4DB9-8F3A-88934ACF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F26E7-F5FA-4B38-A2BB-11021B1C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8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36FC2-E29A-48B9-8550-3FF3EA88E5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51" y="2815119"/>
            <a:ext cx="6514282" cy="4038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DF161-BEBC-4C7D-B229-AA43C3D75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87B312-E114-4664-A57D-F090720BC7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15" y="2072536"/>
            <a:ext cx="2893714" cy="277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536B65-D3C0-4128-B6A3-D75DCAEA1DFE}"/>
              </a:ext>
            </a:extLst>
          </p:cNvPr>
          <p:cNvSpPr txBox="1"/>
          <p:nvPr/>
        </p:nvSpPr>
        <p:spPr>
          <a:xfrm>
            <a:off x="1152638" y="3879109"/>
            <a:ext cx="102668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Necessary to discretize the state-space.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Decision taken at every discretized grid-point.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As dimension of the state increases, the no. of discretization grid-points increase exponentially. This is the ‘curse of dimensionality’.</a:t>
            </a:r>
          </a:p>
          <a:p>
            <a:endParaRPr lang="en-US" sz="2000" dirty="0">
              <a:latin typeface="LM Roman 10" panose="00000500000000000000" pitchFamily="50" charset="0"/>
            </a:endParaRPr>
          </a:p>
        </p:txBody>
      </p:sp>
      <p:sp>
        <p:nvSpPr>
          <p:cNvPr id="24" name="Title 7">
            <a:extLst>
              <a:ext uri="{FF2B5EF4-FFF2-40B4-BE49-F238E27FC236}">
                <a16:creationId xmlns:a16="http://schemas.microsoft.com/office/drawing/2014/main" id="{8DA7725D-FC9C-4D16-BC0B-1663EF2D753E}"/>
              </a:ext>
            </a:extLst>
          </p:cNvPr>
          <p:cNvSpPr txBox="1">
            <a:spLocks/>
          </p:cNvSpPr>
          <p:nvPr/>
        </p:nvSpPr>
        <p:spPr>
          <a:xfrm>
            <a:off x="557995" y="44805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 spc="-12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Stochastic Optimal Control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E5E01-E4DE-4013-A8A7-A34497406362}"/>
              </a:ext>
            </a:extLst>
          </p:cNvPr>
          <p:cNvSpPr txBox="1"/>
          <p:nvPr/>
        </p:nvSpPr>
        <p:spPr>
          <a:xfrm>
            <a:off x="1061544" y="1395133"/>
            <a:ext cx="371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Dynamic programming [1][2]: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308D9E-7264-49BC-B332-4D7E95F05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FA8A-EC9B-4534-9333-1E9D30A4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83" y="453312"/>
            <a:ext cx="8039469" cy="640080"/>
          </a:xfrm>
        </p:spPr>
        <p:txBody>
          <a:bodyPr>
            <a:normAutofit/>
          </a:bodyPr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Motion Planning in Robotics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A40BC-7B82-461A-A316-8FEBFA8D092E}"/>
              </a:ext>
            </a:extLst>
          </p:cNvPr>
          <p:cNvSpPr txBox="1"/>
          <p:nvPr/>
        </p:nvSpPr>
        <p:spPr>
          <a:xfrm>
            <a:off x="1216573" y="3267279"/>
            <a:ext cx="9758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Continuous maps - RRT, RRT*, </a:t>
            </a:r>
            <a:r>
              <a:rPr lang="en-US" sz="2000" dirty="0" err="1">
                <a:latin typeface="LM Roman 10" panose="00000500000000000000" pitchFamily="50" charset="0"/>
              </a:rPr>
              <a:t>Kinodynamic</a:t>
            </a:r>
            <a:r>
              <a:rPr lang="en-US" sz="2000" dirty="0">
                <a:latin typeface="LM Roman 10" panose="00000500000000000000" pitchFamily="50" charset="0"/>
              </a:rPr>
              <a:t> RRT for nonholonomic systems etc.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Occupancy grid maps - Dijkstra, A* etc.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D2C00-3D99-472F-A2BF-197DF5E76F2E}"/>
              </a:ext>
            </a:extLst>
          </p:cNvPr>
          <p:cNvSpPr txBox="1"/>
          <p:nvPr/>
        </p:nvSpPr>
        <p:spPr>
          <a:xfrm>
            <a:off x="1040524" y="1523746"/>
            <a:ext cx="22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Path planning: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AD4CF-E69E-437E-B8E8-FD37874E72F9}"/>
              </a:ext>
            </a:extLst>
          </p:cNvPr>
          <p:cNvSpPr txBox="1"/>
          <p:nvPr/>
        </p:nvSpPr>
        <p:spPr>
          <a:xfrm>
            <a:off x="846454" y="1975889"/>
            <a:ext cx="99730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Objective : To find a collision-free path that will drive the robot between two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Higher level planning.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Requires a map of the environment.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Popular algorithms 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E6815-B6E2-46DB-982E-601AB3700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2" name="Rapidly-exploring_Random_Tree_(RRT)_500x373 (1)">
            <a:hlinkClick r:id="" action="ppaction://media"/>
            <a:extLst>
              <a:ext uri="{FF2B5EF4-FFF2-40B4-BE49-F238E27FC236}">
                <a16:creationId xmlns:a16="http://schemas.microsoft.com/office/drawing/2014/main" id="{CCA50DB1-064A-4B1A-9E7E-26F9B2CB5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68643" y="4111280"/>
            <a:ext cx="2635797" cy="2134940"/>
          </a:xfrm>
          <a:prstGeom prst="rect">
            <a:avLst/>
          </a:prstGeom>
        </p:spPr>
      </p:pic>
      <p:pic>
        <p:nvPicPr>
          <p:cNvPr id="13" name="Astar_progress_animation">
            <a:hlinkClick r:id="" action="ppaction://media"/>
            <a:extLst>
              <a:ext uri="{FF2B5EF4-FFF2-40B4-BE49-F238E27FC236}">
                <a16:creationId xmlns:a16="http://schemas.microsoft.com/office/drawing/2014/main" id="{5C0DB841-1689-40E7-B58F-1CA77DBDE1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03576" y="4059247"/>
            <a:ext cx="2229003" cy="2229003"/>
          </a:xfrm>
          <a:prstGeom prst="rect">
            <a:avLst/>
          </a:prstGeom>
        </p:spPr>
      </p:pic>
      <p:pic>
        <p:nvPicPr>
          <p:cNvPr id="14" name="Dijkstras_progress_animation">
            <a:hlinkClick r:id="" action="ppaction://media"/>
            <a:extLst>
              <a:ext uri="{FF2B5EF4-FFF2-40B4-BE49-F238E27FC236}">
                <a16:creationId xmlns:a16="http://schemas.microsoft.com/office/drawing/2014/main" id="{748DD2C8-C0F1-4A1C-96C4-13390E40AB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07813" y="4059247"/>
            <a:ext cx="2186973" cy="21869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FB94DB-3DDB-4294-BAB2-4A7ECCEE3B11}"/>
              </a:ext>
            </a:extLst>
          </p:cNvPr>
          <p:cNvSpPr txBox="1"/>
          <p:nvPr/>
        </p:nvSpPr>
        <p:spPr>
          <a:xfrm>
            <a:off x="1295292" y="6246220"/>
            <a:ext cx="2935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M Roman 10" panose="00000500000000000000" pitchFamily="50" charset="0"/>
              </a:rPr>
              <a:t>Rapidly exploring Random Tree (RRT)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507E6-91AF-4657-B727-FC5673363B78}"/>
              </a:ext>
            </a:extLst>
          </p:cNvPr>
          <p:cNvSpPr txBox="1"/>
          <p:nvPr/>
        </p:nvSpPr>
        <p:spPr>
          <a:xfrm>
            <a:off x="4877653" y="6246219"/>
            <a:ext cx="180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M Roman 10" panose="00000500000000000000" pitchFamily="50" charset="0"/>
              </a:rPr>
              <a:t>Dijkstra’s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AA6A7-9F8F-483F-ABB5-9C8B28051D7D}"/>
              </a:ext>
            </a:extLst>
          </p:cNvPr>
          <p:cNvSpPr txBox="1"/>
          <p:nvPr/>
        </p:nvSpPr>
        <p:spPr>
          <a:xfrm>
            <a:off x="8016735" y="6271443"/>
            <a:ext cx="1258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M Roman 10" panose="00000500000000000000" pitchFamily="50" charset="0"/>
              </a:rPr>
              <a:t>A* algorithm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6C14A7-90FD-4864-BFB0-F21C84A40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E57E-BF44-4FFB-B050-3C207472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0544" y="2912731"/>
            <a:ext cx="6877119" cy="640080"/>
          </a:xfrm>
        </p:spPr>
        <p:txBody>
          <a:bodyPr>
            <a:normAutofit/>
          </a:bodyPr>
          <a:lstStyle/>
          <a:p>
            <a:r>
              <a:rPr lang="en-US" sz="3600" dirty="0"/>
              <a:t>T-PFC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5EB46-C2AC-4DB9-8F3A-88934ACF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E906B-8146-48CB-B5ED-68E33840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082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E57E-BF44-4FFB-B050-3C207472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207" y="2870691"/>
            <a:ext cx="6877119" cy="640080"/>
          </a:xfrm>
        </p:spPr>
        <p:txBody>
          <a:bodyPr>
            <a:normAutofit/>
          </a:bodyPr>
          <a:lstStyle/>
          <a:p>
            <a:r>
              <a:rPr lang="en-US" sz="3600" dirty="0"/>
              <a:t>D2C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5EB46-C2AC-4DB9-8F3A-88934ACF5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973A0-FC69-4673-8755-751D8FE72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94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9539FB-CBA1-40A3-BBE4-92F111F5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59579" cy="640080"/>
          </a:xfrm>
        </p:spPr>
        <p:txBody>
          <a:bodyPr>
            <a:normAutofit/>
          </a:bodyPr>
          <a:lstStyle/>
          <a:p>
            <a:r>
              <a:rPr lang="en-US" dirty="0"/>
              <a:t>Comparison with DDPG –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Training Plots – Neural Network Loss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CC691-CABF-49C1-B4E3-BAC4DDE30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C50D3-23A9-47ED-AA1D-682D40F99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F6349-7D1E-46B9-9CBC-8E1FF82D6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4" y="1547931"/>
            <a:ext cx="5016183" cy="3762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4E552-6F8E-4968-8665-19D5DBF91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08" y="1547930"/>
            <a:ext cx="5122848" cy="3762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D757B-5E67-48A0-A648-3142D360E128}"/>
              </a:ext>
            </a:extLst>
          </p:cNvPr>
          <p:cNvSpPr txBox="1"/>
          <p:nvPr/>
        </p:nvSpPr>
        <p:spPr>
          <a:xfrm>
            <a:off x="2138856" y="5491297"/>
            <a:ext cx="352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Simple Pendulum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4666F-5441-4985-BCD0-94568ED4FD2C}"/>
              </a:ext>
            </a:extLst>
          </p:cNvPr>
          <p:cNvSpPr txBox="1"/>
          <p:nvPr/>
        </p:nvSpPr>
        <p:spPr>
          <a:xfrm>
            <a:off x="8371926" y="5454519"/>
            <a:ext cx="352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Cartpole</a:t>
            </a:r>
          </a:p>
        </p:txBody>
      </p:sp>
    </p:spTree>
    <p:extLst>
      <p:ext uri="{BB962C8B-B14F-4D97-AF65-F5344CB8AC3E}">
        <p14:creationId xmlns:p14="http://schemas.microsoft.com/office/powerpoint/2010/main" val="29783803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9539FB-CBA1-40A3-BBE4-92F111F5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249676" cy="640080"/>
          </a:xfrm>
        </p:spPr>
        <p:txBody>
          <a:bodyPr>
            <a:normAutofit/>
          </a:bodyPr>
          <a:lstStyle/>
          <a:p>
            <a:r>
              <a:rPr lang="en-US" dirty="0"/>
              <a:t>Comparison with DDPG –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Training Plots – Neural Network Loss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CC691-CABF-49C1-B4E3-BAC4DDE30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C50D3-23A9-47ED-AA1D-682D40F99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BE372-BFC4-48A1-ABDE-CEF26C0D0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84" y="1461365"/>
            <a:ext cx="5765535" cy="4324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925EB9-62C2-4796-9D29-40898027650E}"/>
              </a:ext>
            </a:extLst>
          </p:cNvPr>
          <p:cNvSpPr txBox="1"/>
          <p:nvPr/>
        </p:nvSpPr>
        <p:spPr>
          <a:xfrm>
            <a:off x="4204139" y="5911711"/>
            <a:ext cx="3526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3-link swimmer</a:t>
            </a:r>
          </a:p>
        </p:txBody>
      </p:sp>
    </p:spTree>
    <p:extLst>
      <p:ext uri="{BB962C8B-B14F-4D97-AF65-F5344CB8AC3E}">
        <p14:creationId xmlns:p14="http://schemas.microsoft.com/office/powerpoint/2010/main" val="2666096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9539FB-CBA1-40A3-BBE4-92F111F5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/>
          <a:lstStyle/>
          <a:p>
            <a:r>
              <a:rPr lang="en-US" dirty="0"/>
              <a:t>Comparison with DDPG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Testing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05CC4-AEEE-48B2-9CCC-A8572577C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3" y="1634360"/>
            <a:ext cx="5437351" cy="4078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6BEE4C-46D0-4285-9194-837621CBC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09" y="1634359"/>
            <a:ext cx="5380614" cy="40780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CC691-CABF-49C1-B4E3-BAC4DDE30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C50D3-23A9-47ED-AA1D-682D40F99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33EDA-4D31-49A4-A6DE-A46A3D0A2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B6B4B-F3C0-4B74-9C7F-DB0B4D89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5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FA8A-EC9B-4534-9333-1E9D30A4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83" y="448057"/>
            <a:ext cx="6877119" cy="640080"/>
          </a:xfrm>
        </p:spPr>
        <p:txBody>
          <a:bodyPr/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Motion Planning in Robotics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253BB-173C-47BC-9067-F79B04B7810B}"/>
              </a:ext>
            </a:extLst>
          </p:cNvPr>
          <p:cNvSpPr txBox="1"/>
          <p:nvPr/>
        </p:nvSpPr>
        <p:spPr>
          <a:xfrm>
            <a:off x="898633" y="1481958"/>
            <a:ext cx="10557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Objective : </a:t>
            </a:r>
            <a:r>
              <a:rPr lang="en-US" sz="2000" dirty="0">
                <a:latin typeface="LM Roman 10" panose="00000500000000000000" pitchFamily="50" charset="0"/>
              </a:rPr>
              <a:t>To find a sequence of </a:t>
            </a:r>
            <a:r>
              <a:rPr lang="en-US" sz="2000" dirty="0">
                <a:latin typeface="Bahnschrift" panose="020B0502040204020203" pitchFamily="34" charset="0"/>
              </a:rPr>
              <a:t>valid </a:t>
            </a:r>
            <a:r>
              <a:rPr lang="en-US" sz="2000" dirty="0">
                <a:latin typeface="LM Roman 10" panose="00000500000000000000" pitchFamily="50" charset="0"/>
              </a:rPr>
              <a:t>configurations for a robot to move from the source to destination.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E8D05-8320-4DDC-90F6-B8B331C46DDF}"/>
              </a:ext>
            </a:extLst>
          </p:cNvPr>
          <p:cNvSpPr txBox="1"/>
          <p:nvPr/>
        </p:nvSpPr>
        <p:spPr>
          <a:xfrm>
            <a:off x="993664" y="2529197"/>
            <a:ext cx="737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Performed in a hierarchical manner [3].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16DB1F-BB64-4EAB-8475-DE2B9E675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002274"/>
              </p:ext>
            </p:extLst>
          </p:nvPr>
        </p:nvGraphicFramePr>
        <p:xfrm>
          <a:off x="1979448" y="3183988"/>
          <a:ext cx="7579711" cy="2648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B174A2-C113-4D23-9B1A-8E01AB555516}"/>
              </a:ext>
            </a:extLst>
          </p:cNvPr>
          <p:cNvSpPr txBox="1"/>
          <p:nvPr/>
        </p:nvSpPr>
        <p:spPr>
          <a:xfrm>
            <a:off x="3760076" y="5959235"/>
            <a:ext cx="4671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Hierarchy of stages in motion planning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04E6-B9CC-4D37-B459-93879885F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32EB8C-923C-4CFA-A0FB-BF233610E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2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049F49-77C8-49A5-9BFE-FFCB93BCB6C3}"/>
              </a:ext>
            </a:extLst>
          </p:cNvPr>
          <p:cNvSpPr txBox="1"/>
          <p:nvPr/>
        </p:nvSpPr>
        <p:spPr>
          <a:xfrm>
            <a:off x="867474" y="2162320"/>
            <a:ext cx="109461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Objective : To obtain a trajectory that minimizes cost while being compliant with the system model and other imposed constraints such as the actuator saturation, obstacle avoidance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Lower-level stage of planning.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 Roman 10" panose="00000500000000000000" pitchFamily="50" charset="0"/>
              </a:rPr>
              <a:t>Popular approaches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LM Roman 10" panose="00000500000000000000" pitchFamily="50" charset="0"/>
              </a:rPr>
              <a:t>Iterative-LQR (ILQR)/Differential Dynamic Programming (DDP) [4][5], Direct transcription, MPC framework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M Roman 10" panose="00000500000000000000" pitchFamily="50" charset="0"/>
            </a:endParaRPr>
          </a:p>
          <a:p>
            <a:endParaRPr lang="en-US" sz="2000" dirty="0">
              <a:latin typeface="LM Roman 10" panose="00000500000000000000" pitchFamily="50" charset="0"/>
            </a:endParaRP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D9BB1-E25A-43F6-BE7D-38D5A5A17500}"/>
              </a:ext>
            </a:extLst>
          </p:cNvPr>
          <p:cNvSpPr txBox="1"/>
          <p:nvPr/>
        </p:nvSpPr>
        <p:spPr>
          <a:xfrm>
            <a:off x="814551" y="1506821"/>
            <a:ext cx="3121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M Roman 10" panose="00000500000000000000" pitchFamily="50" charset="0"/>
              </a:rPr>
              <a:t>Trajectory optimization: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C502C-1E5A-42AA-9F43-49F291C1D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24396-8CEC-4B7A-88A3-03567D2E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5" y="288923"/>
            <a:ext cx="2743502" cy="9145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A3CAD1-FFD7-4AA4-A142-1EBA5F37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83" y="448057"/>
            <a:ext cx="8039469" cy="640080"/>
          </a:xfrm>
        </p:spPr>
        <p:txBody>
          <a:bodyPr>
            <a:normAutofit/>
          </a:bodyPr>
          <a:lstStyle/>
          <a:p>
            <a:r>
              <a:rPr lang="en-US" dirty="0"/>
              <a:t>Introduction -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Motion Planning in Robotics  </a:t>
            </a:r>
          </a:p>
        </p:txBody>
      </p:sp>
    </p:spTree>
    <p:extLst>
      <p:ext uri="{BB962C8B-B14F-4D97-AF65-F5344CB8AC3E}">
        <p14:creationId xmlns:p14="http://schemas.microsoft.com/office/powerpoint/2010/main" val="2023375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743.1571"/>
  <p:tag name="LATEXADDIN" val="\documentclass{article}&#10;\usepackage{amsmath}&#10;\usepackage{amssymb}&#10;\pagestyle{empty}&#10;\begin{document}&#10;&#10;${\bf x_t} \in \mathcal{X} \subset \mathbb{R}^{n_x}$&#10;&#10;&#10;\end{document}"/>
  <p:tag name="IGUANATEXSIZE" val="20"/>
  <p:tag name="IGUANATEXCURSOR" val="6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6.862"/>
  <p:tag name="ORIGINALWIDTH" val="2457.443"/>
  <p:tag name="LATEXADDIN" val="\documentclass{article}&#10;\usepackage{amsmath}&#10;\usepackage{amssymb}&#10;&#10;\pagestyle{empty}&#10;\begin{document}&#10;&#10;\begin{align*}&#10;    \underset{\pi_0, \pi_1, \cdots, \pi_{N-1}}{\text{minimize}}~ \mathbb{E}\lbrack C_N ({\bf x_N}) &amp;+ \sum_{t=0}^{N-1} C_t({\bf x_t}, \pi_t({\bf x_t}))\rbrack, \\&#10;    {\centering   \text{such that}}\\&#10;        {\bf x_{t+1}} = h_t({\bf x_t}, ~&amp;\pi_t({\bf x_t}), {\bf w_t}), \\&#10;        g_t({\bf x_t}, \pi_t({\bf x_t})) &amp;\leq 0, \\&#10;        {\bf x_0} = &amp;~{\bf x_{init}}.&#10;\end{align*}&#10;&#10;&#10;\end{document}"/>
  <p:tag name="IGUANATEXSIZE" val="20"/>
  <p:tag name="IGUANATEXCURSOR" val="43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9.4563"/>
  <p:tag name="ORIGINALWIDTH" val="2622.422"/>
  <p:tag name="LATEXADDIN" val="\documentclass{article}&#10;\usepackage{amsmath}&#10;\usepackage{amssymb}&#10;&#10;\pagestyle{empty}&#10;\begin{document}&#10;&#10;\begin{equation*}&#10;\hspace*{-5.72cm}G_t = L_t + G_{t+1}A_t,&#10;\end{equation*}&#10;\begin{equation*}&#10;\hspace*{-1.5cm}P_t = L_{tt} + A_t^\intercal P_{t+1} A_t - K^\intercal_t S_t K_t + G_{t+1} \otimes \tilde R_{t,xx}.&#10;\end{equation*}&#10;&#10;&#10;\end{document}"/>
  <p:tag name="IGUANATEXSIZE" val="20"/>
  <p:tag name="IGUANATEXCURSOR" val="31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52.043"/>
  <p:tag name="LATEXADDIN" val="\documentclass{article}&#10;\usepackage{amsmath}&#10;\pagestyle{empty}&#10;\begin{document}&#10;&#10;&#10;&#10;for $t = \{N-1, N-2, \cdots, 0 \} :$&#10;&#10;\end{document}"/>
  <p:tag name="IGUANATEXSIZE" val="20"/>
  <p:tag name="IGUANATEXCURSOR" val="11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2312.711"/>
  <p:tag name="LATEXADDIN" val="\documentclass{article}&#10;\usepackage{amsmath}&#10;\usepackage{amssymb}&#10;&#10;\pagestyle{empty}&#10;\begin{document}&#10;$&#10;K_t = -S_t^{-1}(B_t^\intercal P_{t+1} A_t + (G_{t+1} \otimes \tilde{R}_{t, xu})^\intercal)$,&#10;&#10;&#10;\end{document}"/>
  <p:tag name="IGUANATEXSIZE" val="20"/>
  <p:tag name="IGUANATEXCURSOR" val="19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70.566"/>
  <p:tag name="LATEXADDIN" val="\documentclass{article}&#10;\usepackage{amsmath}&#10;\pagestyle{empty}&#10;\begin{document}&#10;&#10;&#10;$\pi^l_t({\bf x_t}) = {\bf \bar{u}^*_t} + K_t ({\bf x_t} - {\bf \bar{x}^*_t})$.&#10;&#10;\end{document}"/>
  <p:tag name="IGUANATEXSIZE" val="20"/>
  <p:tag name="IGUANATEXCURSOR" val="16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760.405"/>
  <p:tag name="LATEXADDIN" val="\documentclass{article}&#10;\usepackage{amsmath}&#10;\pagestyle{empty}&#10;\begin{document}&#10;&#10;$(x_t,y_t,\theta_t, \phi_t)^T$&#10;&#10;&#10;\end{document}"/>
  <p:tag name="IGUANATEXSIZE" val="20"/>
  <p:tag name="IGUANATEXCURSOR" val="11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106.862"/>
  <p:tag name="LATEXADDIN" val="\documentclass{article}&#10;\usepackage{amsmath}&#10;\pagestyle{empty}&#10;\begin{document}&#10;&#10;$(x_t,y_t,\theta_t, \phi_t, \theta^1_t, \theta^2_t)^T$&#10;&#10;&#10;\end{document}"/>
  <p:tag name="IGUANATEXSIZE" val="20"/>
  <p:tag name="IGUANATEXCURSOR" val="13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808.399"/>
  <p:tag name="LATEXADDIN" val="\documentclass{article}&#10;\usepackage{amsmath}&#10;\pagestyle{empty}&#10;\begin{document}&#10;&#10;$({\bf x_t},{\bf v_t},{\bf \theta_t}, {\bf \omega_t})^T$&#10;&#10;&#10;\end{document}"/>
  <p:tag name="IGUANATEXSIZE" val="20"/>
  <p:tag name="IGUANATEXCURSOR" val="13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4004.5"/>
  <p:tag name="LATEXADDIN" val="\documentclass{article}&#10;\usepackage{amsmath}&#10;\usepackage{amssymb}&#10;&#10;\pagestyle{empty}&#10;\begin{document}&#10;&#10;&#10; \begin{table}[h]&#10;\begin{center}&#10;\begin{tabular}{|c|c|c|c|}&#10;\hline&#10; &amp; Car-like &amp; Car with trailers &amp; Quadrotor \\&#10;\hline&#10; $\text{Initial state} - {\bf x_0}$&amp;$(0,0,0,0)^\intercal$&amp;$(0,0,0,0,0,0)^\intercal$&amp;$(0,0,0.08,0,$\\&#10; &amp;&amp;&amp;$0,0,0,0,0,0,0,0)^\intercal$\\&#10;\hline&#10; $\text{Final state} - {\bf x_f}$&amp;$(5,5,0,0)^\intercal$&amp;$(5,6,0,0,0,0)^\intercal$&amp;$(2.6,2.4,1.75,$\\&#10; &amp;&amp;&amp;$0,0,0)^\intercal$\\&#10;\hline&#10;\end{tabular}&#10;\end{center}&#10;\end{table}&#10;&#10;\end{document}"/>
  <p:tag name="IGUANATEXSIZE" val="20"/>
  <p:tag name="IGUANATEXCURSOR" val="37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95.013"/>
  <p:tag name="LATEXADDIN" val="\documentclass{article}&#10;\usepackage{amsmath}&#10;\pagestyle{empty}&#10;\begin{document}&#10;&#10;${\tiny{{\bf x_t} = f({\bf x_t}) + g({\bf x_t}) ({\bf u_t} + \epsilon {\bf u_{max}} \omega_t)}},&#10;$&#10;\end{document}"/>
  <p:tag name="IGUANATEXSIZE" val="20"/>
  <p:tag name="IGUANATEXCURSOR" val="17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1223.847"/>
  <p:tag name="LATEXADDIN" val="\documentclass{article}&#10;\usepackage{amsmath}&#10;\pagestyle{empty}&#10;\begin{document}&#10;&#10;$\omega_t \sim \mathcal{N}(0, I)$,&#10;$\epsilon = 0.25$.&#10;&#10;&#10;\end{document}"/>
  <p:tag name="IGUANATEXSIZE" val="20"/>
  <p:tag name="IGUANATEXCURSOR" val="13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.7251"/>
  <p:tag name="ORIGINALWIDTH" val="3205.849"/>
  <p:tag name="LATEXADDIN" val="\documentclass{article}&#10;\usepackage{amsmath}&#10;\usepackage{amssymb}&#10;&#10;\pagestyle{empty}&#10;\begin{document}&#10;&#10;\begin{align*}&#10;\bar{J}_t({\bf {x}_t}) = \mathop{\text{min}}_{{\bf u_t}\in \mathcal{U}} Q_t({\bf x_t}, {\bf u_t}) = \mathop{\text{min}}_{{\bf u_t}\in \mathcal{U}} ~\mathbb{E} [C_t({\bf x_t}, {\bf u_t}) + \bar{J}_{t+1}({\bf x_{t+1}})]&#10;\end{align*}&#10;&#10;\end{document}"/>
  <p:tag name="IGUANATEXSIZE" val="20"/>
  <p:tag name="IGUANATEXCURSOR" val="23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95.013"/>
  <p:tag name="LATEXADDIN" val="\documentclass{article}&#10;\usepackage{amsmath}&#10;\pagestyle{empty}&#10;\begin{document}&#10;&#10;${\tiny{{\bf x_t} = f({\bf x_t}) + g({\bf x_t}) ({\bf u_t} + \epsilon {\bf u_{max}} \omega_t)}},&#10;$&#10;\end{document}"/>
  <p:tag name="IGUANATEXSIZE" val="20"/>
  <p:tag name="IGUANATEXCURSOR" val="17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1223.847"/>
  <p:tag name="LATEXADDIN" val="\documentclass{article}&#10;\usepackage{amsmath}&#10;\pagestyle{empty}&#10;\begin{document}&#10;&#10;$\omega_t \sim \mathcal{N}(0, I)$,&#10;$\epsilon = 0.25$.&#10;&#10;&#10;\end{document}"/>
  <p:tag name="IGUANATEXSIZE" val="20"/>
  <p:tag name="IGUANATEXCURSOR" val="13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95.013"/>
  <p:tag name="LATEXADDIN" val="\documentclass{article}&#10;\usepackage{amsmath}&#10;\pagestyle{empty}&#10;\begin{document}&#10;&#10;${\tiny{{\bf x_t} = f({\bf x_t}) + g({\bf x_t}) ({\bf u_t} + \epsilon {\bf u_{max}} \omega_t)}}&#10;$,&#10;\end{document}"/>
  <p:tag name="IGUANATEXSIZE" val="20"/>
  <p:tag name="IGUANATEXCURSOR" val="17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1161.605"/>
  <p:tag name="LATEXADDIN" val="\documentclass{article}&#10;\usepackage{amsmath}&#10;\pagestyle{empty}&#10;\begin{document}&#10;&#10;$\omega_t \sim \mathcal{N}(0, I)$,&#10;$\epsilon = 0.2$.&#10;&#10;&#10;\end{document}"/>
  <p:tag name="IGUANATEXSIZE" val="20"/>
  <p:tag name="IGUANATEXCURSOR" val="13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2.8909"/>
  <p:tag name="ORIGINALWIDTH" val="3140.607"/>
  <p:tag name="LATEXADDIN" val="\documentclass{article}&#10;\usepackage{amsmath}&#10;\pagestyle{empty}&#10;\begin{document}&#10;&#10;&#10;\begin{table}[h]&#10;\caption{Average run-time of algorithms in seconds}&#10;\label{runtime}&#10;\begin{center}&#10;\begin{tabular}{|c|c|c|c|c|}&#10;\hline&#10;Robot type &amp; NMPC &amp; T-LQR &amp; ILQG &amp; T-PFC\\&#10;\hline&#10;Car-like &amp; 447.89 &amp; 4.48 &amp; 161 &amp; 4.52\\&#10;\hline&#10;Car with trailers &amp; 384.42 &amp; 4.11 &amp; 146 &amp; 4.24 \\&#10;\hline&#10;Quadrotor &amp; 71 &amp; 3.33 &amp; 49 &amp; 3.5\\&#10;\hline&#10;\end{tabular}&#10;\end{center}&#10;\label{t_pfc_run_time}&#10;\end{table}&#10;&#10;&#10;\end{document}"/>
  <p:tag name="IGUANATEXSIZE" val="20"/>
  <p:tag name="IGUANATEXCURSOR" val="25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3.4083"/>
  <p:tag name="ORIGINALWIDTH" val="2107.237"/>
  <p:tag name="LATEXADDIN" val="\documentclass{article}&#10;\usepackage{amsmath}&#10;\usepackage{amssymb}&#10;\pagestyle{empty}&#10;\begin{document}&#10;&#10;\begin{align*}&#10;\mathop{\text{min}}_{\{{\bf \bar{u}_0}, {\bf \bar{u}_1}, \cdots, {\bf \bar{u}_N}\}}\,   C_N({\bf \bar{x}_N}&amp;) + \sum_{t= 0}^{N-1} C_t({\bf \bar{x}_t}, {\bf \bar{u}_t}),\label{stochastic_OCP}&#10;\\&#10;\text{s.t} \quad  {\bf \bar{x}_{t+1}} &amp;= f({\bf \bar{x}_t}, {\bf \bar{u}_t}), \\&#10;{\bf \bar{x}_0} &amp;= {\bf x_{init}}.\\&#10;\end{align*}&#10;&#10;&#10;&#10;&#10;&#10;&#10;&#10;\end{document}"/>
  <p:tag name="IGUANATEXSIZE" val="20"/>
  <p:tag name="IGUANATEXCURSOR" val="28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6.4305"/>
  <p:tag name="ORIGINALWIDTH" val="2984.627"/>
  <p:tag name="LATEXADDIN" val="\documentclass{article}&#10;\usepackage{amsmath}&#10;\usepackage{amssymb}&#10;&#10;\pagestyle{empty}&#10;\begin{document}&#10;&#10;&#10;\begin{align*}&#10;\label{eq:acl1}&#10;\min_{(\delta {\bf u_t})^{T}_{t=1}} ~&amp;\mathbb{E} [\sum_{t=1}^{T-1} \delta {\bf x_t}^T Q_t \delta {\bf x_t} + \delta {\bf u_t}^T R_t \delta {\bf u_t} + \delta {\bf x_T}^T Q_T \delta {\bf x_t}], \nonumber\\&#10;&amp;\delta {\bf x_{t+1}} = A_t \delta {\bf x_t} + B_t\delta {\bf u_t} + \epsilon {\bf w_t}.&#10;\end{align*}&#10;&#10;&#10;\end{document}"/>
  <p:tag name="IGUANATEXSIZE" val="20"/>
  <p:tag name="IGUANATEXCURSOR" val="6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1786.277"/>
  <p:tag name="LATEXADDIN" val="\documentclass{article}&#10;\usepackage{amsmath}&#10;\pagestyle{empty}&#10;\begin{document}&#10;&#10;\begin{align*}\label{ctrl_upd}&#10;U^{(n + 1)} = U^{(n)} - \alpha \nabla_U \bar{J}|_{\mathcal{X}^{(n)}, U^{(n)}},&#10;\end{align*}&#10;&#10;&#10;&#10;\end{document}"/>
  <p:tag name="IGUANATEXSIZE" val="20"/>
  <p:tag name="IGUANATEXCURSOR" val="20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770.154"/>
  <p:tag name="LATEXADDIN" val="\documentclass{article}&#10;\usepackage{amsmath}&#10;\pagestyle{empty}&#10;\begin{document}&#10;&#10;\begin{align*}\label{gradv}&#10;\nabla_U \bar{J}|_{\mathcal{X}^{(n)}, U^{(n)}} = \begin{pmatrix} \frac{\partial \bar{J}}{\partial {\bf u_1}} &amp; \frac{\partial \bar{J}}{\partial {\bf u_2}} &amp; \cdots &amp; \frac{\partial \bar{J}}{\partial {\bf u_{T}}} \end{pmatrix}|_{\mathcal{X}^{(n)}, U^{(n)}}.&#10;\end{align*}&#10;&#10;&#10;&#10;\end{document}"/>
  <p:tag name="IGUANATEXSIZE" val="20"/>
  <p:tag name="IGUANATEXCURSOR" val="8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956.8804"/>
  <p:tag name="LATEXADDIN" val="\documentclass{article}&#10;\usepackage{amsmath}&#10;\pagestyle{empty}&#10;\begin{document}&#10;&#10;$U^{(n)} = \{{\bf \bar{u}_t}^{(n)} \}_{t = 1}^{N}$&#10;&#10;&#10;\end{document}"/>
  <p:tag name="IGUANATEXSIZE" val="20"/>
  <p:tag name="IGUANATEXCURSOR" val="12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424.072"/>
  <p:tag name="LATEXADDIN" val="\documentclass{article}&#10;\usepackage{amsmath}&#10;\pagestyle{empty}&#10;\begin{document}&#10;&#10;Given $\bar{J}_N({\bf x_N}) = C_N({\bf x_N})$,&#10;&#10;&#10;\end{document}"/>
  <p:tag name="IGUANATEXSIZE" val="20"/>
  <p:tag name="IGUANATEXCURSOR" val="12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63.4795"/>
  <p:tag name="LATEXADDIN" val="\documentclass{article}&#10;\usepackage{amsmath}&#10;\pagestyle{empty}&#10;\begin{document}&#10;&#10;$n^{th}$&#10;&#10;&#10;\end{document}"/>
  <p:tag name="IGUANATEXSIZE" val="20"/>
  <p:tag name="IGUANATEXCURSOR" val="8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4632.171"/>
  <p:tag name="LATEXADDIN" val="\documentclass{article}&#10;\usepackage{amsmath}&#10;\pagestyle{empty}&#10;\begin{document}&#10;&#10;\begin{equation}\label{grad_ite}&#10;\nabla_U\bar{J}|_{\mathcal{X}^{(n)}, U^{(n)}}^{j+1} = &#10;(1-\frac{1}{j})\nabla_U\bar{J}|_{\mathcal{X}^{(n)}, U^{(n)}}^{j} + \nonumber\\ \frac{1}{j\sigma_{\delta u}}(J|_{\mathcal{X}^{j,(n)}, U^{j,(n)}}-\bar{J}|_{\mathcal{X}^{(n)},U^{(n)}}^{j+1})(U^{j,(n)}-U^{(n)}),&#10;\end{equation}&#10;&#10;&#10;&#10;&#10;\end{document}"/>
  <p:tag name="IGUANATEXSIZE" val="20"/>
  <p:tag name="IGUANATEXCURSOR" val="39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2764.154"/>
  <p:tag name="LATEXADDIN" val="\documentclass{article}&#10;\usepackage{amsmath}&#10;\pagestyle{empty}&#10;\begin{document}&#10;&#10;&#10;\begin{align*}&#10;\bar{J}|_{\mathcal{X}^{(n)}, U^{(n)}}^{j+1} = &#10;(1-\frac{1}{j})\bar{J}|_{\mathcal{X}^{(n)}, U^{(n)}}^{j} +  \frac{1}{j}(J|_{\mathcal{X}^{j,(n)}, U^{j,(n)}}).&#10;\end{align*}&#10;&#10;&#10;\end{document}"/>
  <p:tag name="IGUANATEXSIZE" val="20"/>
  <p:tag name="IGUANATEXCURSOR" val="25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1529.809"/>
  <p:tag name="LATEXADDIN" val="\documentclass{article}&#10;\usepackage{amsmath}&#10;\pagestyle{empty}&#10;\begin{document}&#10;&#10;$U^{j,(n)} = \{{\bf \bar{u}_t}^{(n)} + \delta {\bf u^{j,(n)}_t}\}_{t = 1}^{T}$&#10;&#10;&#10;\end{document}"/>
  <p:tag name="IGUANATEXSIZE" val="20"/>
  <p:tag name="IGUANATEXCURSOR" val="15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52.2309"/>
  <p:tag name="LATEXADDIN" val="\documentclass{article}&#10;\usepackage{amsmath}&#10;\pagestyle{empty}&#10;\begin{document}&#10;&#10;$j^{th}$&#10;&#10;&#10;\end{document}"/>
  <p:tag name="IGUANATEXSIZE" val="20"/>
  <p:tag name="IGUANATEXCURSOR" val="8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1028.871"/>
  <p:tag name="LATEXADDIN" val="\documentclass{article}&#10;\usepackage{amsmath}&#10;\usepackage{amssymb}&#10;&#10;\pagestyle{empty}&#10;\begin{document}&#10;&#10;$ \delta {\bf u^{j,(n)}_t}  \sim \mathcal{N}({\bf 0}, \sigma_{\delta u})$&#10;&#10;&#10;\end{document}"/>
  <p:tag name="IGUANATEXSIZE" val="20"/>
  <p:tag name="IGUANATEXCURSOR" val="17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1308.586"/>
  <p:tag name="LATEXADDIN" val="\documentclass{article}&#10;\usepackage{amsmath}&#10;\pagestyle{empty}&#10;\begin{document}&#10;&#10;\begin{align*}&#10;\label{est_sys}&#10;&amp; \delta {\bf x_{t+ 1}} = \hat{A_t} \delta {\bf x_t} + \hat{B_t} \delta {\bf u_t},&#10;\end{align*}&#10;&#10;&#10;&#10;\end{document}"/>
  <p:tag name="IGUANATEXSIZE" val="20"/>
  <p:tag name="IGUANATEXCURSOR" val="19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70.079"/>
  <p:tag name="LATEXADDIN" val="\documentclass{article}&#10;\usepackage{amsmath}&#10;\pagestyle{empty}&#10;\begin{document}&#10;&#10;\begin{align*}&#10;\label{aug system}&#10;&amp; \delta {\bf x_{t+ 1}} = [\hat{A_t} ~|~ \hat{B_t}]  ~&#10;\begin{bmatrix}&#10;   \delta {\bf x_t} \\&#10;   \delta {\bf u_t} \\&#10;\end{bmatrix}.&#10;\end{align*}&#10;&#10;&#10;&#10;\end{document}"/>
  <p:tag name="IGUANATEXSIZE" val="20"/>
  <p:tag name="IGUANATEXCURSOR" val="24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.9096"/>
  <p:tag name="ORIGINALWIDTH" val="1764.529"/>
  <p:tag name="LATEXADDIN" val="\documentclass{article}&#10;\usepackage{amsmath}&#10;\pagestyle{empty}&#10;\begin{document}&#10;\begin{align*}&#10;\label{lsq1}&#10;&amp; Y = [\delta {\bf x_{t+1}^0} \delta {\bf x_{t+1}^1} \cdots \delta {\bf x_{t+1}^{N-1}}],\nonumber\\&#10;&amp; X=\begin{bmatrix}&#10;   \delta {\bf x_t^0} &amp; \delta {\bf x_t^1}&amp; \cdots &amp; \delta {\bf x_t^{N-1}} \\&#10;   \delta {\bf u_t^0} &amp;  \delta {\bf u_t^1} &amp; \cdots &amp; \delta {\bf u_t^{N-1}} \\&#10;\end{bmatrix},\nonumber\\&#10;&amp;  Y=[\hat{A_t} ~|~ \hat{B_t}]X.&#10;\end{align*}&#10;&#10;&#10;&#10;\end{document}"/>
  <p:tag name="IGUANATEXSIZE" val="20"/>
  <p:tag name="IGUANATEXCURSOR" val="44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57.855"/>
  <p:tag name="LATEXADDIN" val="\documentclass{article}&#10;\usepackage{amsmath}&#10;\pagestyle{empty}&#10;\begin{document}&#10;&#10;\begin{align*}&#10;\label{lsq2}&#10;&amp;  YX'=[\hat{A_t} ~|~ \hat{B_t}]XX',&#10;\end{align*}&#10;&#10;&#10;&#10;\end{document}"/>
  <p:tag name="IGUANATEXSIZE" val="20"/>
  <p:tag name="IGUANATEXCURSOR" val="9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0.9861"/>
  <p:tag name="LATEXADDIN" val="\documentclass{article}&#10;\usepackage{amsmath}&#10;\pagestyle{empty}&#10;\begin{document}&#10;&#10;$\bf x_t$&#10;&#10;&#10;\end{document}"/>
  <p:tag name="IGUANATEXSIZE" val="20"/>
  <p:tag name="IGUANATEXCURSOR" val="8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2.3771"/>
  <p:tag name="ORIGINALWIDTH" val="3307.087"/>
  <p:tag name="LATEXADDIN" val="\documentclass{article}&#10;\usepackage{amsmath}&#10;\pagestyle{empty}&#10;\begin{document}&#10;&#10;\begin{align*}&#10;\label{lsq3}&#10;\implies &amp;[\hat{A_t} ~|~ \hat{B_t}] = \frac{1}{\sigma N}YX'. \nonumber \\&#10; &amp;=\frac{1}{\sigma N}[\delta {\bf x_{t+1}^0} \delta {\bf x_{t+1}^1} \cdots \delta {\bf x_{t+1}^{N-1}}]&#10;\begin{bmatrix}&#10;   (\delta {\bf x_t^0})' &amp;  (\delta {\bf u_t^0})'\\&#10;   (\delta {\bf x_t^1})' &amp;  (\delta {\bf u_t^1})'\\&#10;   \vdots &amp; \vdots \\&#10;   (\delta {\bf x_t^{N-1}})^T &amp;  (\delta {\bf u_t^{N-1}})^T&#10;\end{bmatrix}.&#10;\end{align*}&#10;&#10;&#10;&#10;\end{document}"/>
  <p:tag name="IGUANATEXSIZE" val="20"/>
  <p:tag name="IGUANATEXCURSOR" val="51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8.189"/>
  <p:tag name="LATEXADDIN" val="\documentclass{article}&#10;\usepackage{amsmath}&#10;\pagestyle{empty}&#10;\begin{document}&#10;&#10;$Q({\bf x_t}, {\bf u_t})$&#10;&#10;&#10;\end{document}"/>
  <p:tag name="IGUANATEXSIZE" val="20"/>
  <p:tag name="IGUANATEXCURSOR" val="10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2.7147"/>
  <p:tag name="LATEXADDIN" val="\documentclass{article}&#10;\usepackage{amsmath}&#10;\pagestyle{empty}&#10;\begin{document}&#10;&#10;$\pi({\bf x_t})$&#10;&#10;&#10;\end{document}"/>
  <p:tag name="IGUANATEXSIZE" val="20"/>
  <p:tag name="IGUANATEXCURSOR" val="9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1.4623"/>
  <p:tag name="LATEXADDIN" val="\documentclass{article}&#10;\usepackage{amsmath}&#10;\pagestyle{empty}&#10;\begin{document}&#10;&#10;$Q(., .)$&#10;&#10;&#10;\end{document}"/>
  <p:tag name="IGUANATEXSIZE" val="20"/>
  <p:tag name="IGUANATEXCURSOR" val="8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2.7147"/>
  <p:tag name="LATEXADDIN" val="\documentclass{article}&#10;\usepackage{amsmath}&#10;\pagestyle{empty}&#10;\begin{document}&#10;&#10;$\pi({\bf x_t})$&#10;&#10;&#10;\end{document}"/>
  <p:tag name="IGUANATEXSIZE" val="20"/>
  <p:tag name="IGUANATEXCURSOR" val="9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0.9861"/>
  <p:tag name="LATEXADDIN" val="\documentclass{article}&#10;\usepackage{amsmath}&#10;\pagestyle{empty}&#10;\begin{document}&#10;&#10;$\bf x_t$&#10;&#10;&#10;\end{document}"/>
  <p:tag name="IGUANATEXSIZE" val="20"/>
  <p:tag name="IGUANATEXCURSOR" val="8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1.7361"/>
  <p:tag name="LATEXADDIN" val="\documentclass{article}&#10;\usepackage{amsmath}&#10;\pagestyle{empty}&#10;\begin{document}&#10;&#10;&#10;$\bf u_t$&#10;&#10;\end{document}"/>
  <p:tag name="IGUANATEXSIZE" val="20"/>
  <p:tag name="IGUANATEXCURSOR" val="8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0.9861"/>
  <p:tag name="LATEXADDIN" val="\documentclass{article}&#10;\usepackage{amsmath}&#10;\pagestyle{empty}&#10;\begin{document}&#10;&#10;$\bf x_t$&#10;&#10;&#10;\end{document}"/>
  <p:tag name="IGUANATEXSIZE" val="20"/>
  <p:tag name="IGUANATEXCURSOR" val="8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248.9689"/>
  <p:tag name="LATEXADDIN" val="\documentclass{article}&#10;\usepackage{amsmath}&#10;\pagestyle{empty}&#10;\begin{document}&#10;&#10;&#10;${\bf u_t} =$&#10;&#10;\end{document}"/>
  <p:tag name="IGUANATEXSIZE" val="20"/>
  <p:tag name="IGUANATEXCURSOR" val="9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2296.213"/>
  <p:tag name="LATEXADDIN" val="\documentclass{article}&#10;\usepackage{amsmath}&#10;\usepackage{amssymb}&#10;&#10;\pagestyle{empty}&#10;\begin{document}&#10;&#10;&#10;$L(\theta^Q) = \mathbb{E}[(Q({\bf x_t}, {\bf u_t}|\theta^Q) - y_t)^2]$,\\&#10;where $y_t = r({\bf x_t}, {\bf u_t}) + \gamma Q({\bf x_{t+1}}, \pi({\bf x_t})|\theta^Q)$&#10;&#10;\end{document}"/>
  <p:tag name="IGUANATEXSIZE" val="20"/>
  <p:tag name="IGUANATEXCURSOR" val="17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1.7361"/>
  <p:tag name="LATEXADDIN" val="\documentclass{article}&#10;\usepackage{amsmath}&#10;\pagestyle{empty}&#10;\begin{document}&#10;&#10;$\bf u_t$&#10;&#10;&#10;\end{document}"/>
  <p:tag name="IGUANATEXSIZE" val="20"/>
  <p:tag name="IGUANATEXCURSOR" val="8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2255.718"/>
  <p:tag name="LATEXADDIN" val="\documentclass{article}&#10;\usepackage{amsmath}&#10;\pagestyle{empty}&#10;\begin{document}&#10;&#10;&#10;$\nabla_{\theta^{\pi}} J \approx \frac{1}{N} \sum_i \nabla Q({\bf x_t}, {\bf u_t}| \theta^Q) \nabla_{\theta^{\pi}} \pi({\bf x_t}|\theta^{\pi})$&#10;&#10;\end{document}"/>
  <p:tag name="IGUANATEXSIZE" val="20"/>
  <p:tag name="IGUANATEXCURSOR" val="22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8.189"/>
  <p:tag name="LATEXADDIN" val="\documentclass{article}&#10;\usepackage{amsmath}&#10;\pagestyle{empty}&#10;\begin{document}&#10;&#10;$Q({\bf x_t}, {\bf u_t})$&#10;&#10;&#10;&#10;\end{document}"/>
  <p:tag name="IGUANATEXSIZE" val="20"/>
  <p:tag name="IGUANATEXCURSOR" val="10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.976"/>
  <p:tag name="LATEXADDIN" val="\documentclass{article}&#10;\usepackage{amsmath}&#10;\pagestyle{empty}&#10;\begin{document}&#10;&#10;$\pi(.)$&#10;&#10;&#10;\end{document}"/>
  <p:tag name="IGUANATEXSIZE" val="20"/>
  <p:tag name="IGUANATEXCURSOR" val="8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773.1534"/>
  <p:tag name="LATEXADDIN" val="\documentclass{article}&#10;\usepackage{amsmath}&#10;\pagestyle{empty}&#10;\begin{document}&#10;&#10;$\nabla Q({\bf x_t}, {\bf u_t}| \theta^Q)$&#10;&#10;&#10;\end{document}"/>
  <p:tag name="IGUANATEXSIZE" val="20"/>
  <p:tag name="IGUANATEXCURSOR" val="8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&#10;$\implies$&#10;&#10;\end{document}"/>
  <p:tag name="IGUANATEXSIZE" val="20"/>
  <p:tag name="IGUANATEXCURSOR" val="9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&#10;$\implies$&#10;&#10;\end{document}"/>
  <p:tag name="IGUANATEXSIZE" val="20"/>
  <p:tag name="IGUANATEXCURSOR" val="9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.1886"/>
  <p:tag name="ORIGINALWIDTH" val="2797.15"/>
  <p:tag name="LATEXADDIN" val="\documentclass{article}&#10;\usepackage{amsmath}&#10;\pagestyle{empty}&#10;\begin{document}&#10;&#10;\begin{align*}&#10; \underset{\delta {\bf u_t}}{\text{min}} ~ \tilde{Q}_t({\bf \bar{x}_t} + \delta {\bf x_t}, {\bf \bar{u}_t} + \delta {\bf u_t})&amp;\implies \frac{\partial \tilde{Q}_t}{\partial \delta {\bf u_t}} = 0. \\&#10;&amp;\implies \delta {\bf u_t^*} = K_t \delta {\bf x_t} + k_t.&#10;\end{align*}&#10;&#10;\end{document}"/>
  <p:tag name="IGUANATEXSIZE" val="20"/>
  <p:tag name="IGUANATEXCURSOR" val="35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2.2235"/>
  <p:tag name="ORIGINALWIDTH" val="2905.137"/>
  <p:tag name="LATEXADDIN" val="\documentclass{article}&#10;\usepackage{amsmath}&#10;\usepackage{amssymb}&#10;\pagestyle{empty}&#10;\begin{document}&#10;&#10;${\bf \delta u_t}$ = $\underset{\delta {\bf u_t}}{\text{argmin}} ~ Q_t({\bf \bar{x}_t} + \delta {\bf x_t}, {\bf \bar{u}_t} + \delta {\bf u_t})$ $\forall$ $t \in \lbrack 0, N-1 \rbrack$.&#10;&#10;&#10;\end{document}"/>
  <p:tag name="IGUANATEXSIZE" val="20"/>
  <p:tag name="IGUANATEXCURSOR" val="28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3727.784"/>
  <p:tag name="LATEXADDIN" val="\documentclass{article}&#10;\usepackage{amsmath}&#10;\pagestyle{empty}&#10;\begin{document}&#10;&#10;Replace $Q_t$ by its local quadratic approximation about $({\bf \bar{x}_t}, {\bf \bar{u}_t})$ - $\tilde{Q}_t$.&#10;&#10;&#10;\end{document}"/>
  <p:tag name="IGUANATEXSIZE" val="20"/>
  <p:tag name="IGUANATEXCURSOR" val="19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985"/>
  <p:tag name="ORIGINALWIDTH" val="645.6693"/>
  <p:tag name="LATEXADDIN" val="\documentclass{article}&#10;\usepackage{amsmath}&#10;\pagestyle{empty}&#10;\begin{document}&#10;&#10;$i.e, \delta {\bf u_t^*} = {\bf 0}.&#10;$&#10;&#10;&#10;\end{document}"/>
  <p:tag name="IGUANATEXSIZE" val="20"/>
  <p:tag name="IGUANATEXCURSOR" val="11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57.03"/>
  <p:tag name="LATEXADDIN" val="\documentclass{article}&#10;\usepackage{amsmath}&#10;\pagestyle{empty}&#10;\begin{document}&#10;&#10;$p(S_{t+1}={\bf x_{t+1}}|S_t={\bf x_{t}}, A_t={\bf u_t})$&#10;&#10;&#10;\end{document}"/>
  <p:tag name="IGUANATEXSIZE" val="20"/>
  <p:tag name="IGUANATEXCURSOR" val="13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1.372"/>
  <p:tag name="ORIGINALWIDTH" val="2637.42"/>
  <p:tag name="LATEXADDIN" val="\documentclass{article}&#10;\usepackage{amsmath}&#10;\pagestyle{empty}&#10;\begin{document}&#10;\begin{equation*}&#10;    \begin{split}&#10;    Q_{\bf x_t} &amp;= l_{\bf x_t}  + f_{\bf x_t}^T V_{\bf x_{t+1}}^{\prime},\\&#10;    Q_{\bf u_t} &amp;= l_{\bf u_t} + f_{\bf u_t}^T V_{\bf x_{t+1}}^{\prime},\\&#10;    Q_{\bf x_t x_t} &amp;= l_{\bf x_t x_t} + f_{\bf x_t}^T V_{\bf x_{t+1} x_{t+1}}^{\prime} f_{\bf x_t} + V_{\bf x_{t+1}}^{\prime} \otimes f_{\bf x_t x_t},\\&#10;    Q_{\bf u_t x_t} &amp;= l_{\bf u_t x_t} + f_{\bf u_t}^T V_{\bf x_{t+1} x_{t+1}}^{\prime} f_{\bf x_t} + V_{\bf x_{t+1}}^{\prime} \otimes f_{\bf u_t x_t},\\&#10;    Q_{\bf u_t u_t} &amp;= l_{\bf u_t u_t} + f_{\bf u_t}^T V_{\bf x_{t+1} x_{t+1}}^{\prime} f_{\bf u_t} + V_{\bf x_{t+1}}^{\prime} \otimes f_{\bf u_t u_t}.\\&#10;    \end{split}&#10;\end{equation*}&#10;&#10;&#10;\end{document}"/>
  <p:tag name="IGUANATEXSIZE" val="20"/>
  <p:tag name="IGUANATEXCURSOR" val="72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95.013"/>
  <p:tag name="LATEXADDIN" val="\documentclass{article}&#10;\usepackage{amsmath}&#10;\pagestyle{empty}&#10;\begin{document}&#10;&#10;${\bf \bar{u}_t^{new}} = {\bf \bar{u}_t} + K_t  ({\bf \bar{x}^{new}_t} - {\bf \bar{x}_t}) + \alpha k_t$,&#10;&#10;&#10;&#10;\end{document}"/>
  <p:tag name="IGUANATEXSIZE" val="20"/>
  <p:tag name="IGUANATEXCURSOR" val="18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949.3813"/>
  <p:tag name="LATEXADDIN" val="\documentclass{article}&#10;\usepackage{amsmath}&#10;\pagestyle{empty}&#10;\begin{document}&#10;&#10;\bf{Backward pass:}\\&#10;&#10;&#10;&#10;&#10;\end{document}"/>
  <p:tag name="IGUANATEXSIZE" val="20"/>
  <p:tag name="IGUANATEXCURSOR" val="10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851.1436"/>
  <p:tag name="LATEXADDIN" val="\documentclass{article}&#10;\usepackage{amsmath}&#10;\pagestyle{empty}&#10;\begin{document}&#10;&#10;\bf{Forward pass:}\\&#10;&#10;&#10;&#10;\end{document}"/>
  <p:tag name="IGUANATEXSIZE" val="20"/>
  <p:tag name="IGUANATEXCURSOR" val="8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18.748"/>
  <p:tag name="LATEXADDIN" val="\documentclass{article}&#10;\usepackage{amsmath}&#10;\pagestyle{empty}&#10;\begin{document}&#10;&#10;Nominal trajectory : $\{{\bf \bar{x}_{0:N}}, {\bf \bar{u}_{0:N-1}} \}$.&#10;&#10;&#10;\end{document}"/>
  <p:tag name="IGUANATEXSIZE" val="20"/>
  <p:tag name="IGUANATEXCURSOR" val="15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2299.213"/>
  <p:tag name="LATEXADDIN" val="\documentclass{article}&#10;\usepackage{amsmath}&#10;\pagestyle{empty}&#10;\begin{document}&#10;&#10;New nominal trajectory : $\{{\bf \bar{x}^{new}_{0:N}}, {\bf \bar{u}^{new}_{0:N-1}} \}$.&#10;&#10;&#10;&#10;\end{document}"/>
  <p:tag name="IGUANATEXSIZE" val="20"/>
  <p:tag name="IGUANATEXCURSOR" val="16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.4556"/>
  <p:tag name="ORIGINALWIDTH" val="1550.056"/>
  <p:tag name="LATEXADDIN" val="\documentclass{article}&#10;\usepackage{amsmath}&#10;\pagestyle{empty}&#10;\begin{document}&#10;&#10;\begin{align*}&#10;\text{where}~ K_t &amp;= -Q_{{\bf u_t}{\bf u_t}}^{-1} Q_{\bf u_t}, \text{and}\\ k_t &amp;= -Q_{{\bf u_t}{\bf u_t}}^{-1} Q_{{\bf u_t}{\bf x_t}}.&#10;\end{align*}&#10;&#10;&#10;&#10;\end{document}"/>
  <p:tag name="IGUANATEXSIZE" val="20"/>
  <p:tag name="IGUANATEXCURSOR" val="15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9.37"/>
  <p:tag name="ORIGINALWIDTH" val="5221.597"/>
  <p:tag name="LATEXADDIN" val="\documentclass{article}&#10;\usepackage{amsmath}&#10;\pagestyle{empty}&#10;\begin{document}&#10;&#10;\begin{equation*}&#10;\begin{split}&#10;    f({\bf \bar{x}_t} + \delta {\bf x_t}, {\bf \bar{u}_t} + \delta {\bf u_t}) = ~&amp;f({\bf \bar{x}_t}, {\bf \bar{u}_t}) + \begin{bmatrix} f_{\bf x_t} &amp; f_{\bf u_t} \end{bmatrix} \begin{bmatrix}  \delta {\bf x_t} \\ \delta {\bf u_t} \end{bmatrix} + \frac{1}{2} \begin{bmatrix} \delta {\bf x_t}^T &amp; \delta {\bf u_t}^T \end{bmatrix} \begin{bmatrix} f_{\bf x_t x_t} &amp; f_{\bf x_t u_t}\\ f_{\bf u_t x_t} &amp; f_{\bf u_t u_t}\end{bmatrix} \begin{bmatrix} \delta {\bf x_t} \\ \delta {\bf u_t}\end{bmatrix} +\\&#10;    &amp;O(\| \delta {\bf x_t}\|^3 + \| \delta {\bf u_t}\|^3),\\&#10;    f({\bf \bar{x}_t} - \delta {\bf x_t}, {\bf \bar{u}_t} - \delta {\bf u_t}) = ~&amp;f({\bf \bar{x}_t}, {\bf \bar{u}_t}) - \begin{bmatrix} f_{\bf x_t} &amp; f_{\bf u_t} \end{bmatrix} \begin{bmatrix}  \delta {\bf x_t} \\ \delta {\bf u_t} \end{bmatrix} + \frac{1}{2} \begin{bmatrix} \delta {\bf x_t}^T &amp; \delta {\bf u_t}^T \end{bmatrix} \begin{bmatrix} f_{\bf x_t x_t} &amp; f_{\bf x_t u_t}\\ f_{\bf u_t x_t} &amp; f_{\bf u_t u_t}\end{bmatrix} \begin{bmatrix} \delta {\bf x_t} \\ \delta {\bf u_t}\end{bmatrix}+\\&#10;    &amp; O(\| \delta {\bf x_t}\|^3 + \| \delta {\bf u_t}\|^3).\\&#10;    \end{split}&#10;\end{equation*}&#10;&#10;&#10;&#10;\end{document}"/>
  <p:tag name="IGUANATEXSIZE" val="20"/>
  <p:tag name="IGUANATEXCURSOR" val="66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5.617"/>
  <p:tag name="ORIGINALWIDTH" val="4900.638"/>
  <p:tag name="LATEXADDIN" val="\documentclass{article}&#10;\usepackage{amsmath}&#10;\pagestyle{empty}&#10;\begin{document}&#10;$\implies$&#10;&#10;&#10;\begin{equation*}&#10;    \begin{split}&#10;    &amp;\begin{bmatrix} f_{\bf x_t} &amp; f_{\bf u_t} \end{bmatrix} = \\&#10;    ~&amp;\frac{1}{2}\begin{bmatrix} f({\bf \bar{x}_t} + \delta {\bf x_t}, {\bf \bar{u}_t} + \delta {\bf u_t}) - f({\bf \bar{x}_t} - \delta {\bf x_t}, {\bf \bar{u}_t} - \delta {\bf u_t})\end{bmatrix} \begin{bmatrix} \delta {\bf x_t}^T &amp; \delta {\bf u_t}^T \end{bmatrix} \begin{bmatrix}  \delta {\bf x_t} \delta {\bf x_t}^T &amp; \delta {\bf x_t} \delta {\bf u_t}^T \\ \delta {\bf u_t} \delta {\bf x_t}^T  &amp; \delta {\bf u_t} \delta {\bf u_t}^T \end{bmatrix}^{-1} +\\&#10;     &amp;O(\| \delta {\bf x_t}\|^2 + \| \delta {\bf u_t}\|^2).&#10;     \end{split}&#10;\end{equation*}&#10;&#10;&#10;\end{document}"/>
  <p:tag name="IGUANATEXSIZE" val="20"/>
  <p:tag name="IGUANATEXCURSOR" val="71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5.8868"/>
  <p:tag name="ORIGINALWIDTH" val="5457.068"/>
  <p:tag name="LATEXADDIN" val="\documentclass{article}&#10;\usepackage{amsmath}&#10;\pagestyle{empty}&#10;\begin{document}&#10;&#10;\begin{equation*}&#10;    \begin{split}&#10;    &amp;\begin{bmatrix} f_{\bf x_t} &amp; f_{\bf u_t} \end{bmatrix} =\\&#10;    ~&amp;\begin{bmatrix} (f({\bf \bar{x}_t} + \delta {\bf x_t^1}, {\bf \bar{u}_t} + \delta {\bf u_t^1}) - f({\bf \bar{x}_t} - \delta {\bf x_t^1}, {\bf \bar{u}_t} - \delta {\bf u_t^1}))^T\\ (f({\bf \bar{x}_t} + \delta {\bf x_t^2}, {\bf \bar{u}_t} + \delta {\bf u_t^2}) - f({\bf \bar{x}_t} - \delta {\bf x_t^2}, {\bf \bar{u}_t} - \delta {\bf u_t^2}))^T \\ \vdots  \\(f({\bf \bar{x}_t} + \delta {\bf x_t^{n_s}}, {\bf \bar{u}_t} + \delta {\bf u_t^{n_s}}) - f({\bf \bar{x}_t} - \delta {\bf x_t^{n_s}}, {\bf \bar{u}_t} - \delta {\bf u_t^{n_s}}))^T\end{bmatrix}^T \begin{bmatrix} \delta {\bf X_t}^T &amp; \delta {\bf U_t}^T \end{bmatrix} \begin{bmatrix}  \delta {\bf X_t} \delta {\bf X_t}^T &amp; \delta {\bf X_t} \delta {\bf U_t}^T \\ \delta {\bf U_t} \delta {\bf X_t}^T  &amp; \delta {\bf U_t} \delta {\bf U_t}^T \end{bmatrix}^{-1}. &#10;     \end{split}&#10;\end{equation*}&#10;&#10;\end{document}"/>
  <p:tag name="IGUANATEXSIZE" val="20"/>
  <p:tag name="IGUANATEXCURSOR" val="99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92.6884"/>
  <p:tag name="LATEXADDIN" val="\documentclass{article}&#10;\usepackage{amsmath}&#10;\pagestyle{empty}&#10;\begin{document}&#10;&#10;$r_t({\bf x_t}, {\bf u_t})$&#10;&#10;&#10;\end{document}"/>
  <p:tag name="IGUANATEXSIZE" val="20"/>
  <p:tag name="IGUANATEXCURSOR" val="10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0.405"/>
  <p:tag name="ORIGINALWIDTH" val="4098.237"/>
  <p:tag name="LATEXADDIN" val="\documentclass{article}&#10;\usepackage{amsmath}&#10;\pagestyle{empty}&#10;\begin{document}&#10;\begin{itemize}&#10;&#10;\item Number of function evaluations at every time-step = $2n_s$.&#10;\item Number of function evaluations for each iteration = $2n_s N$.&#10;\item Total number of function evaluations = $2n_s N n_i$, where $n_i$ is the number of iterations took for convergence.&#10;\end{itemize}&#10;&#10;\end{document}"/>
  <p:tag name="IGUANATEXSIZE" val="20"/>
  <p:tag name="IGUANATEXCURSOR" val="16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0.956"/>
  <p:tag name="ORIGINALWIDTH" val="5262.842"/>
  <p:tag name="LATEXADDIN" val="\documentclass{article}&#10;\usepackage{amsmath}&#10;\pagestyle{empty}&#10;\begin{document}&#10;&#10;\begin{table*}[h]&#10;\caption{Comparison of the simulation parameters and training outcomes of D2C-2.0 with other baselines.}&#10;\begin{center}&#10;\begin{tabular}{|c|c|c|c|c|c|c|c|c|}&#10;\hline&#10;System&amp;State &amp;Control &amp;Steps per&amp; Time-&amp; \multicolumn{4}{|c|}{Training time (in sec.)}\\\cline{6-9}&#10;&#10;&amp;dimen-&amp;dimen &amp;episode&amp;step&amp;\multicolumn{2}{|c|}{D2C}&amp; &amp;\\\cline{6-7}&#10;&amp;-sion&amp;-sion&amp;&amp;(in sec.)&amp; Open-&amp; Closed-&amp;DDPG&amp;D2C-\\&#10;&amp;&amp;&amp;&amp;&amp;loop&amp;loop&amp;&amp;2.0\\&#10;\hline&#10;Inverted&amp; 2 &amp; 1 &amp; 30 &amp; 0.1 &amp;12.6  &amp;$&lt;0.1$&amp; 2261.15&amp;0.33\\&#10;Pendulum&amp; &amp; &amp; &amp; &amp; &amp; &amp; &amp;\\&#10;\hline&#10;Cart pole&amp; 4 &amp; 1 &amp; 30 &amp; 0.1 &amp; 12.0 &amp; $&lt;0.1$&amp; 6306.7 &amp;1.62\\&#10;\hline&#10;3-link &amp; 10 &amp; 2 &amp; &amp;  &amp; &amp; &amp;  &amp;\\&#10;Swimmer&amp; &amp; &amp; 800&amp; 0.01 &amp; 6314.93&amp;2.5 &amp; 13280.7 &amp; 304\\&#10;\hline&#10;6-link &amp;  &amp;  &amp;  &amp;  &amp;&amp; &amp; &amp;\\&#10;Swimmer &amp;16 &amp; 5 &amp;900 &amp; 0.01 &amp;20552.95&amp;3 &amp; 15797.2 &amp; 212\\ &#10;\hline&#10;Fish &amp; 27 &amp; 5 &amp; 1200 &amp;0.005 &amp;6011.2 &amp;75.6 &amp; 124367.6 &amp; 311\\&#10;\hline&#10;\end{tabular}&#10;\end{center}&#10;\label{d2c_comparison_table2}&#10;\end{table*}&#10;&#10;&#10;&#10;\end{document}"/>
  <p:tag name="IGUANATEXSIZE" val="20"/>
  <p:tag name="IGUANATEXCURSOR" val="20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56.6929"/>
  <p:tag name="LATEXADDIN" val="\documentclass{article}&#10;\usepackage{amsmath}&#10;\pagestyle{empty}&#10;\begin{document}&#10;&#10;&#10;$\gamma \in [0, 1]$&#10;&#10;\end{document}"/>
  <p:tag name="IGUANATEXSIZE" val="20"/>
  <p:tag name="IGUANATEXCURSOR" val="9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472"/>
  <p:tag name="ORIGINALWIDTH" val="2418.448"/>
  <p:tag name="LATEXADDIN" val="\documentclass{article}&#10;\usepackage{amsmath}&#10;\pagestyle{empty}&#10;\begin{document}&#10;&#10;$\pi({\bf x_t}) = \underset{\pi}{\text{argmax}}~E_{\pi}[ (\sum^{k=\infty}_{k=0} \gamma^k r_{t+k})| S_t = {\bf x_t}]$&#10;&#10;&#10;\end{document}"/>
  <p:tag name="IGUANATEXSIZE" val="20"/>
  <p:tag name="IGUANATEXCURSOR" val="12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8.24149"/>
  <p:tag name="LATEXADDIN" val="\documentclass{article}&#10;\usepackage{amsmath}&#10;\pagestyle{empty}&#10;\begin{document}&#10;&#10;$\pi$&#10;&#10;&#10;\end{document}"/>
  <p:tag name="IGUANATEXSIZE" val="20"/>
  <p:tag name="IGUANATEXCURSOR" val="8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731.9085"/>
  <p:tag name="LATEXADDIN" val="\documentclass{article}&#10;\usepackage{amsmath}&#10;\usepackage{amssymb}&#10;&#10;\pagestyle{empty}&#10;\begin{document}&#10;&#10;${\bf u_t} \in \mathcal{U} \subset \mathbb{R}^{n_u}$&#10;&#10;&#10;\end{document}"/>
  <p:tag name="IGUANATEXSIZE" val="20"/>
  <p:tag name="IGUANATEXCURSOR" val="6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3517.81"/>
  <p:tag name="LATEXADDIN" val="\documentclass{article}&#10;\usepackage{amsmath}&#10;\pagestyle{empty}&#10;\begin{document}&#10;&#10;$Q^{new}({\bf x_t}, {\bf u_t}) = (1 - \alpha) Q({\bf x_t}, {\bf u_t}) + \alpha (r_t + \gamma~ \underset{\bf u_{t+1}}{\text{max}}~ Q({\bf x_{t+1}}, {\bf u_{t+1}})),$&#10;&#10;&#10;\end{document}"/>
  <p:tag name="IGUANATEXSIZE" val="20"/>
  <p:tag name="IGUANATEXCURSOR" val="20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3580.052"/>
  <p:tag name="LATEXADDIN" val="\documentclass{article}&#10;\usepackage{amsmath}&#10;\pagestyle{empty}&#10;\begin{document}&#10;&#10;&#10;$Q({\bf x_t}, {\bf u_t}) = \sum_{\bf x_{t+1}, r_t} p({\bf x_{t+1}}, r_t|{\bf x_t}, {\bf u_t})[r_t + \gamma ~\underset{\bf u_{t+1}}{\text{max}}~ Q({\bf x_{t+1}}, {\bf u_{t+1}})].$&#10;&#10;\end{document}"/>
  <p:tag name="IGUANATEXSIZE" val="20"/>
  <p:tag name="IGUANATEXCURSOR" val="19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2252.719"/>
  <p:tag name="LATEXADDIN" val="\documentclass{article}&#10;\usepackage{amsmath}&#10;\usepackage{amssymb}&#10;&#10;\pagestyle{empty}&#10;\begin{document}&#10;&#10;$\nabla_{\theta} J(\theta) = \mathbb{E}_{\pi_{\theta}}[Q^{\pi_{\theta}}({\bf x_t}, {\bf u_t}) \nabla_{\theta} \text{ln} \pi_{\theta}({\bf u_t}|{\bf x_t})],$&#10;&#10;&#10;&#10;\end{document}"/>
  <p:tag name="IGUANATEXSIZE" val="20"/>
  <p:tag name="IGUANATEXCURSOR" val="15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0.49118"/>
  <p:tag name="LATEXADDIN" val="\documentclass{article}&#10;\usepackage{amsmath}&#10;\pagestyle{empty}&#10;\begin{document}&#10;&#10;$\alpha$&#10;&#10;&#10;\end{document}"/>
  <p:tag name="IGUANATEXSIZE" val="20"/>
  <p:tag name="IGUANATEXCURSOR" val="8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5.4743"/>
  <p:tag name="ORIGINALWIDTH" val="1267.342"/>
  <p:tag name="LATEXADDIN" val="\documentclass{article}&#10;\usepackage{amsmath}&#10;\pagestyle{empty}&#10;\begin{document}&#10;&#10;&#10;${\bf u_t} = \underset{\bf u_t}{\text{argmax}}~ Q({\bf x_t}, {\bf u_t}).$&#10;&#10;\end{document}"/>
  <p:tag name="IGUANATEXSIZE" val="20"/>
  <p:tag name="IGUANATEXCURSOR" val="15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3.2358"/>
  <p:tag name="LATEXADDIN" val="\documentclass{article}&#10;\usepackage{amsmath}&#10;\pagestyle{empty}&#10;\begin{document}&#10;&#10;&#10;$\pi_{\theta}$&#10;&#10;\end{document}"/>
  <p:tag name="IGUANATEXSIZE" val="18"/>
  <p:tag name="IGUANATEXCURSOR" val="9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52.49347"/>
  <p:tag name="LATEXADDIN" val="\documentclass{article}&#10;\usepackage{amsmath}&#10;\pagestyle{empty}&#10;\begin{document}&#10;&#10;$\theta$&#10;&#10;&#10;\end{document}"/>
  <p:tag name="IGUANATEXSIZE" val="20"/>
  <p:tag name="IGUANATEXCURSOR" val="8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66.74165"/>
  <p:tag name="LATEXADDIN" val="\documentclass{article}&#10;\usepackage{amsmath}&#10;\pagestyle{empty}&#10;\begin{document}&#10;&#10;&#10;$\gamma$&#10;&#10;\end{document}"/>
  <p:tag name="IGUANATEXSIZE" val="20"/>
  <p:tag name="IGUANATEXCURSOR" val="8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&#10;$\implies$&#10;&#10;\end{document}"/>
  <p:tag name="IGUANATEXSIZE" val="24"/>
  <p:tag name="IGUANATEXCURSOR" val="9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2.6321"/>
  <p:tag name="ORIGINALWIDTH" val="2366.704"/>
  <p:tag name="LATEXADDIN" val="\documentclass{article}&#10;\usepackage{amsmath}&#10;\usepackage{amssymb}&#10;\pagestyle{empty}&#10;\begin{document}&#10;&#10;\begin{align*}&#10;\mathop{\text{min}}_{\check{\pi}^{\epsilon}}\, \mathop{\mathbb{\Huge E}}_{\omega_t} \Big{\lbrack} C_N({\bf x_N}&amp;) + \sum_{t= 0}^{N-1} C_t({\bf x_t}, {\bf \pi^{\epsilon}_t({\bf x_t}}))\Big{\rbrack},\label{stochastic_OCP}&#10;\\&#10;\text{s.t} \quad  {\bf x_{t+1}} = f({\bf x_t}) &amp;+ g({\bf x_t}){ {\bf \pi^{\epsilon}_t({\bf x_t}}}) + \epsilon \sqrt{dT} \omega_t, \nonumber\\&#10;h_t(\pi^{\epsilon}_t({\bf x_t})) &amp;\leq 0,\\&#10;{\bf x_0} &amp;= {\bf x_{init}},\\&#10;\end{align*}&#10;&#10;&#10;&#10;&#10;&#10;&#10;&#10;\end{document}"/>
  <p:tag name="IGUANATEXSIZE" val="20"/>
  <p:tag name="IGUANATEXCURSOR" val="34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usepackage{amssymb}&#10;&#10;\pagestyle{empty}&#10;\begin{document}&#10;\noindent $\pi_t({\bf x_t}):\mathcal{X} \rightarrow \mathcal{U}$,\\ ~~such that ${\bf u_t} = \pi_t({\bf x_t})$&#10;&#10;&#10;&#10;\end{document}"/>
  <p:tag name="IGUANATEXSIZE" val="20"/>
  <p:tag name="IGUANATEXCURSOR" val="17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3.873"/>
  <p:tag name="ORIGINALWIDTH" val="2224.222"/>
  <p:tag name="LATEXADDIN" val="\documentclass{article}&#10;\usepackage{amsmath}&#10;\usepackage{amssymb}&#10;\pagestyle{empty}&#10;\begin{document}&#10;&#10;\noindent where $\check{\pi}^{\epsilon} = \{\pi_0^{\epsilon}, \pi_1^{\epsilon},..\pi_t^{\epsilon},.,\pi_{N-1}^{\epsilon} \}$, \\&#10;&#10;\noindent $C_t({\bf x_t}, {\bf u_t})$ is of the form $l_t({\bf x_t}) + \frac{{\bf u_t}^T R {\bf u_t}}{2}$,&#10;&#10;&#10;\noindent $h_t$ is a linear inequality constraint,\\&#10;$\omega_t \sim \mathcal{N}(0, I_{n_x})$,\\&#10;$dT$ is the timestep,\\&#10;$\epsilon$ is a small real positive number.&#10;&#10;&#10;\end{document}"/>
  <p:tag name="IGUANATEXSIZE" val="20"/>
  <p:tag name="IGUANATEXCURSOR" val="22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4288.714"/>
  <p:tag name="LATEXADDIN" val="\documentclass{article}&#10;\usepackage{amsmath}&#10;\pagestyle{empty}&#10;\begin{document}&#10;&#10;Given an initial state ${\bf x_{init}}$, the problem of a discrete-time stochastic optimal control for a fully observed control-affine system is to solve~:&#10;&#10;&#10;&#10;\end{document}"/>
  <p:tag name="IGUANATEXSIZE" val="20"/>
  <p:tag name="IGUANATEXCURSOR" val="23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94.9381"/>
  <p:tag name="LATEXADDIN" val="\documentclass{article}&#10;\usepackage{amsmath}&#10;\pagestyle{empty}&#10;\begin{document}&#10;&#10;$\pi^{\epsilon}_t({\bf x_t}) \rightarrow$ &#10;&#10;\end{document}"/>
  <p:tag name="IGUANATEXSIZE" val="20"/>
  <p:tag name="IGUANATEXCURSOR" val="10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6.6891"/>
  <p:tag name="LATEXADDIN" val="\documentclass{article}&#10;\usepackage{amsmath}&#10;\pagestyle{empty}&#10;\begin{document}&#10;&#10;$\pi_t({\bf x_t}) \rightarrow$ &#10;&#10;\end{document}"/>
  <p:tag name="IGUANATEXSIZE" val="20"/>
  <p:tag name="IGUANATEXCURSOR" val="8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486.6891"/>
  <p:tag name="LATEXADDIN" val="\documentclass{article}&#10;\usepackage{amsmath}&#10;\pagestyle{empty}&#10;\begin{document}&#10;&#10;$\pi^l_t({\bf x_t}) \rightarrow$ &#10;&#10;\end{document}"/>
  <p:tag name="IGUANATEXSIZE" val="20"/>
  <p:tag name="IGUANATEXCURSOR" val="10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100.862"/>
  <p:tag name="LATEXADDIN" val="\documentclass{article}&#10;\usepackage{amsmath}&#10;\pagestyle{empty}&#10;\begin{document}&#10;&#10;$\pi_t({\bf x_t}) = {\bf \bar{u}^*_t} + K_t \delta {\bf x_t} + \frac{1}{2}\delta {\bf x_t^T} M_t \delta {\bf x_t} +$ higher order terms.&#10;&#10;&#10;\end{document}"/>
  <p:tag name="IGUANATEXSIZE" val="20"/>
  <p:tag name="IGUANATEXCURSOR" val="21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808.399"/>
  <p:tag name="LATEXADDIN" val="\documentclass{article}&#10;\usepackage{amsmath}&#10;\pagestyle{empty}&#10;\begin{document}&#10;&#10;&#10;$\{ {\bf \bar{x}^*_{0:N}}, {\bf \bar{u}^*_{0:N-1}}\}$&#10;&#10;&#10;\end{document}"/>
  <p:tag name="IGUANATEXSIZE" val="20"/>
  <p:tag name="IGUANATEXCURSOR" val="12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148.856"/>
  <p:tag name="LATEXADDIN" val="\documentclass{article}&#10;\usepackage{amsmath}&#10;\pagestyle{empty}&#10;\begin{document}&#10;&#10;$\pi^{l}_t({\bf x_t}) = {\bf \bar{u}^*_t} + K_t \delta {\bf x_t}$.&#10;&#10;&#10;\end{document}"/>
  <p:tag name="IGUANATEXSIZE" val="20"/>
  <p:tag name="IGUANATEXCURSOR" val="14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4170.229"/>
  <p:tag name="LATEXADDIN" val="\documentclass{article}&#10;\usepackage{amsmath}&#10;\pagestyle{empty}&#10;\begin{document}&#10;&#10;\noindent $\bar{J}^{\epsilon}_t({\bf x_t}) \rightarrow$ Cost-to-go under the true stochastic optimal control policy ${\pi_t^{\epsilon}({\bf x_t})}$.\\&#10;\noindent $\bar{J}_t({\bf x_t}) \rightarrow$ Cost-to-go under the deterministic optimal control policy ${\pi_t({\bf x_t})}$.\\ &#10;\noindent $\bar{J}^{l}_t({\bf x_t}) \rightarrow$ Cost-to-go under the policy ${\pi_t^l({\bf x_t})}.$ &#10;&#10;&#10;&#10;\end{document}"/>
  <p:tag name="IGUANATEXSIZE" val="20"/>
  <p:tag name="IGUANATEXCURSOR" val="41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1859.768"/>
  <p:tag name="LATEXADDIN" val="\documentclass{article}&#10;\usepackage{amsmath}&#10;&#10;\pagestyle{empty}&#10;\begin{document}&#10;&#10;${\bf x_{t+1}} = f({\bf x_t}) + g({\bf x_t}) {\bf u_t} + \epsilon \sqrt{dT} \omega_t$&#10;&#10;&#10;\end{document}"/>
  <p:tag name="IGUANATEXSIZE" val="20"/>
  <p:tag name="IGUANATEXCURSOR" val="13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8.841"/>
  <p:tag name="LATEXADDIN" val="\documentclass{article}&#10;\usepackage{amsmath}&#10;\usepackage{amssymb}&#10;&#10;\pagestyle{empty}&#10;\begin{document}&#10;&#10;$C_t({\bf x_t}, {\bf u_t}) : \mathcal{X} \times \mathcal{U} \rightarrow \mathbb{R}$&#10;&#10;&#10;\end{document}"/>
  <p:tag name="IGUANATEXSIZE" val="20"/>
  <p:tag name="IGUANATEXCURSOR" val="10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23.922"/>
  <p:tag name="LATEXADDIN" val="\documentclass{article}&#10;\usepackage{amsmath}&#10;\pagestyle{empty}&#10;\begin{document}&#10;&#10;${\bf u_t} = \pi_t^{\epsilon} ({\bf x_t})$&#10;&#10;&#10;\end{document}"/>
  <p:tag name="IGUANATEXSIZE" val="20"/>
  <p:tag name="IGUANATEXCURSOR" val="8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5.6731"/>
  <p:tag name="LATEXADDIN" val="\documentclass{article}&#10;\usepackage{amsmath}&#10;\pagestyle{empty}&#10;\begin{document}&#10;&#10;${\bf u_t} = \pi_t ({\bf x_t})$&#10;&#10;&#10;\end{document}"/>
  <p:tag name="IGUANATEXSIZE" val="20"/>
  <p:tag name="IGUANATEXCURSOR" val="9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615.6731"/>
  <p:tag name="LATEXADDIN" val="\documentclass{article}&#10;\usepackage{amsmath}&#10;\pagestyle{empty}&#10;\begin{document}&#10;&#10;${\bf u_t} = \pi_t^l ({\bf x_t})$&#10;&#10;&#10;\end{document}"/>
  <p:tag name="IGUANATEXSIZE" val="20"/>
  <p:tag name="IGUANATEXCURSOR" val="10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330.7086"/>
  <p:tag name="LATEXADDIN" val="\documentclass{article}&#10;\usepackage{amsmath}&#10;\pagestyle{empty}&#10;\begin{document}&#10;&#10;$\bar{J}^{\epsilon}_t({\bf x_t})$&#10;&#10;&#10;\end{document}"/>
  <p:tag name="IGUANATEXSIZE" val="20"/>
  <p:tag name="IGUANATEXCURSOR" val="11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314.9606"/>
  <p:tag name="LATEXADDIN" val="\documentclass{article}&#10;\usepackage{amsmath}&#10;\pagestyle{empty}&#10;\begin{document}&#10;&#10;$\bar{J}_t({\bf x_t})$&#10;&#10;&#10;\end{document}"/>
  <p:tag name="IGUANATEXSIZE" val="20"/>
  <p:tag name="IGUANATEXCURSOR" val="8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320.9598"/>
  <p:tag name="LATEXADDIN" val="\documentclass{article}&#10;\usepackage{amsmath}&#10;\pagestyle{empty}&#10;\begin{document}&#10;&#10;$\bar{J}^l_t({\bf x_t})$&#10;&#10;&#10;\end{document}"/>
  <p:tag name="IGUANATEXSIZE" val="20"/>
  <p:tag name="IGUANATEXCURSOR" val="9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476.9404"/>
  <p:tag name="LATEXADDIN" val="\documentclass{article}&#10;\usepackage{amsmath}&#10;\pagestyle{empty}&#10;\begin{document}&#10;&#10;&#10;${\bf O(\epsilon^2 dT)}$&#10;&#10;\end{document}"/>
  <p:tag name="IGUANATEXSIZE" val="20"/>
  <p:tag name="IGUANATEXCURSOR" val="10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547.057"/>
  <p:tag name="LATEXADDIN" val="\documentclass{article}&#10;\usepackage{amsmath}&#10;\pagestyle{empty}&#10;\begin{document}&#10;&#10;&#10;$|\bar{J}_t^{\epsilon}({\bf x_t}) - \bar{J}_t^{l}({\bf x_t})| = O(\epsilon^2 dT)$.&#10;&#10;\end{document}"/>
  <p:tag name="IGUANATEXSIZE" val="20"/>
  <p:tag name="IGUANATEXCURSOR" val="16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322.4597"/>
  <p:tag name="LATEXADDIN" val="\documentclass{article}&#10;\usepackage{amsmath}&#10;\pagestyle{empty}&#10;\begin{document}&#10;&#10;&#10;$\pi^l_t({\bf x_t})$&#10;&#10;\end{document}"/>
  <p:tag name="IGUANATEXSIZE" val="20"/>
  <p:tag name="IGUANATEXCURSOR" val="9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0.7086"/>
  <p:tag name="LATEXADDIN" val="\documentclass{article}&#10;\usepackage{amsmath}&#10;\pagestyle{empty}&#10;\begin{document}&#10;&#10;$\pi^{\epsilon}_t({\bf x_t})$&#10;&#10;&#10;\end{document}"/>
  <p:tag name="IGUANATEXSIZE" val="20"/>
  <p:tag name="IGUANATEXCURSOR" val="10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78.59"/>
  <p:tag name="LATEXADDIN" val="\documentclass{article}&#10;\usepackage{amsmath}&#10;\usepackage{amssymb}&#10;&#10;\pagestyle{empty}&#10;\begin{document}&#10;&#10;&#10;${Q}_t({\bf x_t}, {\bf u_t}) : \mathcal{X} \times \mathcal{U} \rightarrow \mathbb{R}$&#10;&#10;&#10;\end{document}"/>
  <p:tag name="IGUANATEXSIZE" val="20"/>
  <p:tag name="IGUANATEXCURSOR" val="6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94.563"/>
  <p:tag name="LATEXADDIN" val="\documentclass{article}&#10;\usepackage{amsmath}&#10;\pagestyle{empty}&#10;\begin{document}&#10;&#10;&#10;$|\bar{J}_t({\bf x_t}) - \bar{J}_t^{l}({\bf x_t})| = O(\epsilon^2 dT)$&#10;&#10;\end{document}"/>
  <p:tag name="IGUANATEXSIZE" val="20"/>
  <p:tag name="IGUANATEXCURSOR" val="9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01.9872"/>
  <p:tag name="LATEXADDIN" val="\documentclass{article}&#10;\usepackage{amsmath}&#10;\pagestyle{empty}&#10;\begin{document}&#10;&#10;$\pi_t^l$&#10;&#10;&#10;\end{document}"/>
  <p:tag name="IGUANATEXSIZE" val="20"/>
  <p:tag name="IGUANATEXCURSOR" val="8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37.9453"/>
  <p:tag name="LATEXADDIN" val="\documentclass{article}&#10;\usepackage{amsmath}&#10;\pagestyle{empty}&#10;\begin{document}&#10;&#10;$O(\epsilon^2 dT)$&#10;&#10;&#10;\end{document}"/>
  <p:tag name="IGUANATEXSIZE" val="20"/>
  <p:tag name="IGUANATEXCURSOR" val="9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547.057"/>
  <p:tag name="LATEXADDIN" val="\documentclass{article}&#10;\usepackage{amsmath}&#10;\pagestyle{empty}&#10;\begin{document}&#10;&#10;&#10;$|\bar{J}_t^{\epsilon}({\bf x_t}) - \bar{J}_t^{l}({\bf x_t})| = O(\epsilon^2 dT)$.&#10;&#10;\end{document}"/>
  <p:tag name="IGUANATEXSIZE" val="20"/>
  <p:tag name="IGUANATEXCURSOR" val="16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10.2362"/>
  <p:tag name="LATEXADDIN" val="\documentclass{article}&#10;\usepackage{amsmath}&#10;\pagestyle{empty}&#10;\begin{document}&#10;&#10;$\pi_t^{\epsilon}$&#10;&#10;&#10;\end{document}"/>
  <p:tag name="IGUANATEXSIZE" val="20"/>
  <p:tag name="IGUANATEXCURSOR" val="9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9872"/>
  <p:tag name="LATEXADDIN" val="\documentclass{article}&#10;\usepackage{amsmath}&#10;\pagestyle{empty}&#10;\begin{document}&#10;&#10;$\pi_t$&#10;&#10;&#10;\end{document}"/>
  <p:tag name="IGUANATEXSIZE" val="20"/>
  <p:tag name="IGUANATEXCURSOR" val="8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437.9453"/>
  <p:tag name="LATEXADDIN" val="\documentclass{article}&#10;\usepackage{amsmath}&#10;\pagestyle{empty}&#10;\begin{document}&#10;&#10;$O(\epsilon^4 dT)$&#10;&#10;&#10;\end{document}"/>
  <p:tag name="IGUANATEXSIZE" val="20"/>
  <p:tag name="IGUANATEXCURSOR" val="9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504.312"/>
  <p:tag name="LATEXADDIN" val="\documentclass{article}&#10;\usepackage{amsmath}&#10;\pagestyle{empty}&#10;\begin{document}&#10;&#10;&#10;$|\bar{J}^{\epsilon}_t({\bf x_t}) - \bar{J}_t({\bf x_t})| = O(\epsilon^4 dT)$&#10;&#10;\end{document}"/>
  <p:tag name="IGUANATEXSIZE" val="20"/>
  <p:tag name="IGUANATEXCURSOR" val="12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437.9453"/>
  <p:tag name="LATEXADDIN" val="\documentclass{article}&#10;\usepackage{amsmath}&#10;\pagestyle{empty}&#10;\begin{document}&#10;&#10;&#10;$O(\epsilon^4 dT)$&#10;&#10;\end{document}"/>
  <p:tag name="IGUANATEXSIZE" val="20"/>
  <p:tag name="IGUANATEXCURSOR" val="9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37.9453"/>
  <p:tag name="LATEXADDIN" val="\documentclass{article}&#10;\usepackage{amsmath}&#10;\pagestyle{empty}&#10;\begin{document}&#10;&#10;$O(\epsilon^2 dT)$&#10;&#10;&#10;\end{document}"/>
  <p:tag name="IGUANATEXSIZE" val="20"/>
  <p:tag name="IGUANATEXCURSOR" val="9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819.6476"/>
  <p:tag name="LATEXADDIN" val="\documentclass{article}&#10;\usepackage{amsmath}&#10;\usepackage{amssymb}&#10;&#10;\pagestyle{empty}&#10;\begin{document}&#10;&#10;&#10;$\bar{J}_t({\bf x_t}) : \mathcal{X} \rightarrow \mathbb{R}$&#10;&#10;\end{document}"/>
  <p:tag name="IGUANATEXSIZE" val="20"/>
  <p:tag name="IGUANATEXCURSOR" val="6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01.9872"/>
  <p:tag name="LATEXADDIN" val="\documentclass{article}&#10;\usepackage{amsmath}&#10;\pagestyle{empty}&#10;\begin{document}&#10;&#10;$\pi_t^l$&#10;&#10;&#10;\end{document}"/>
  <p:tag name="IGUANATEXSIZE" val="20"/>
  <p:tag name="IGUANATEXCURSOR" val="8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01.9872"/>
  <p:tag name="LATEXADDIN" val="\documentclass{article}&#10;\usepackage{amsmath}&#10;\pagestyle{empty}&#10;\begin{document}&#10;&#10;$\pi_t^l$&#10;&#10;&#10;\end{document}"/>
  <p:tag name="IGUANATEXSIZE" val="20"/>
  <p:tag name="IGUANATEXCURSOR" val="8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9872"/>
  <p:tag name="LATEXADDIN" val="\documentclass{article}&#10;\usepackage{amsmath}&#10;\pagestyle{empty}&#10;\begin{document}&#10;&#10;$\pi_t$&#10;&#10;&#10;\end{document}"/>
  <p:tag name="IGUANATEXSIZE" val="20"/>
  <p:tag name="IGUANATEXCURSOR" val="8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1.9872"/>
  <p:tag name="LATEXADDIN" val="\documentclass{article}&#10;\usepackage{amsmath}&#10;\pagestyle{empty}&#10;\begin{document}&#10;&#10;$\pi_t$&#10;&#10;&#10;\end{document}"/>
  <p:tag name="IGUANATEXSIZE" val="20"/>
  <p:tag name="IGUANATEXCURSOR" val="8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10.2362"/>
  <p:tag name="LATEXADDIN" val="\documentclass{article}&#10;\usepackage{amsmath}&#10;\pagestyle{empty}&#10;\begin{document}&#10;&#10;$\pi_t^{\epsilon}$&#10;&#10;&#10;\end{document}"/>
  <p:tag name="IGUANATEXSIZE" val="20"/>
  <p:tag name="IGUANATEXCURSOR" val="9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10.2362"/>
  <p:tag name="LATEXADDIN" val="\documentclass{article}&#10;\usepackage{amsmath}&#10;\pagestyle{empty}&#10;\begin{document}&#10;&#10;$\pi_t^{\epsilon}$&#10;&#10;&#10;\end{document}"/>
  <p:tag name="IGUANATEXSIZE" val="20"/>
  <p:tag name="IGUANATEXCURSOR" val="9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437.9453"/>
  <p:tag name="LATEXADDIN" val="\documentclass{article}&#10;\usepackage{amsmath}&#10;\pagestyle{empty}&#10;\begin{document}&#10;&#10;&#10;$O(\epsilon^4 dT)$&#10;&#10;\end{document}"/>
  <p:tag name="IGUANATEXSIZE" val="20"/>
  <p:tag name="IGUANATEXCURSOR" val="9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37.9453"/>
  <p:tag name="LATEXADDIN" val="\documentclass{article}&#10;\usepackage{amsmath}&#10;\pagestyle{empty}&#10;\begin{document}&#10;&#10;$O(\epsilon^2 dT)$&#10;&#10;&#10;\end{document}"/>
  <p:tag name="IGUANATEXSIZE" val="20"/>
  <p:tag name="IGUANATEXCURSOR" val="9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37.9453"/>
  <p:tag name="LATEXADDIN" val="\documentclass{article}&#10;\usepackage{amsmath}&#10;\pagestyle{empty}&#10;\begin{document}&#10;&#10;$O(\epsilon^2 dT)$&#10;&#10;&#10;\end{document}"/>
  <p:tag name="IGUANATEXSIZE" val="20"/>
  <p:tag name="IGUANATEXCURSOR" val="9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94.563"/>
  <p:tag name="LATEXADDIN" val="\documentclass{article}&#10;\usepackage{amsmath}&#10;\pagestyle{empty}&#10;\begin{document}&#10;&#10;&#10;$|\bar{J}_t({\bf x_t}) - \bar{J}_t^{l}({\bf x_t})| = O(\epsilon^2 dT)$&#10;&#10;\end{document}"/>
  <p:tag name="IGUANATEXSIZE" val="20"/>
  <p:tag name="IGUANATEXCURSOR" val="9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49.569"/>
  <p:tag name="LATEXADDIN" val="\documentclass{article}&#10;\usepackage{amsmath}&#10;\usepackage{amssymb}&#10;\pagestyle{empty}&#10;\begin{document}&#10;&#10;$\mathbb{T}_{nominal} = \{{\bf \bar{x}_{0:N}}, {\bf \bar{u}_{0:N-1}}\} $&#10;&#10;&#10;&#10;\end{document}"/>
  <p:tag name="IGUANATEXSIZE" val="20"/>
  <p:tag name="IGUANATEXCURSOR" val="6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504.312"/>
  <p:tag name="LATEXADDIN" val="\documentclass{article}&#10;\usepackage{amsmath}&#10;\pagestyle{empty}&#10;\begin{document}&#10;&#10;&#10;$|\bar{J}^{\epsilon}_t({\bf x_t}) - \bar{J}_t({\bf x_t})| = O(\epsilon^4 dT)$&#10;&#10;\end{document}"/>
  <p:tag name="IGUANATEXSIZE" val="20"/>
  <p:tag name="IGUANATEXCURSOR" val="12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510.311"/>
  <p:tag name="LATEXADDIN" val="\documentclass{article}&#10;\usepackage{amsmath}&#10;\pagestyle{empty}&#10;\begin{document}&#10;&#10;&#10;$|\bar{J}_t^{\epsilon}({\bf x_t}) - \bar{J}_t^{l}({\bf x_t})| = O(\epsilon^2 dT)$&#10;&#10;\end{document}"/>
  <p:tag name="IGUANATEXSIZE" val="20"/>
  <p:tag name="IGUANATEXCURSOR" val="12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37.9453"/>
  <p:tag name="LATEXADDIN" val="\documentclass{article}&#10;\usepackage{amsmath}&#10;\pagestyle{empty}&#10;\begin{document}&#10;&#10;$O(\epsilon^2 dT)$&#10;&#10;&#10;\end{document}"/>
  <p:tag name="IGUANATEXSIZE" val="20"/>
  <p:tag name="IGUANATEXCURSOR" val="9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$\bf \implies$&#10;&#10;&#10;\end{document}"/>
  <p:tag name="IGUANATEXSIZE" val="20"/>
  <p:tag name="IGUANATEXCURSOR" val="8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.7259"/>
  <p:tag name="ORIGINALWIDTH" val="1768.279"/>
  <p:tag name="LATEXADDIN" val="\documentclass{article}&#10;\usepackage{amsmath}&#10;\pagestyle{empty}&#10;\begin{document}&#10;&#10;&#10;$= \underset{{\bf u_t}}{\text{min}} \{C_t({\bf x_t}, {\bf u_t}) + \bar{J}_{t+1}({\bf x_{t+1}})\}$.&#10;&#10;\end{document}"/>
  <p:tag name="IGUANATEXSIZE" val="20"/>
  <p:tag name="IGUANATEXCURSOR" val="11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3267.342"/>
  <p:tag name="LATEXADDIN" val="\documentclass{article}&#10;\usepackage{amsmath}&#10;\pagestyle{empty}&#10;\begin{document}&#10;&#10;\noindent By quadratic expansion of $Q_t({\bf x_t}, {\bf u_t})$ about $\{{\bf \bar{x}^*_{0:N}, {\bf \bar{u}^*_{0:N-1}}}\}$, &#10;\end{document}"/>
  <p:tag name="IGUANATEXSIZE" val="20"/>
  <p:tag name="IGUANATEXCURSOR" val="16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4657.667"/>
  <p:tag name="LATEXADDIN" val="\documentclass{article}&#10;\usepackage{amsmath}&#10;\usepackage{amssymb}&#10;\pagestyle{empty}&#10;\begin{document}&#10;&#10;\begin{align*}&#10;Q_t({\bf x_t}, {\bf u_t}) = Q_t({\bf \bar{x}^*_t}, {\bf \bar{u}^*_t}) + \begin{bmatrix}&#10;        Q_{\bf x_t} &amp; Q_{\bf u_t}&#10;        \end{bmatrix}&#10;        \begin{bmatrix}&#10;        \delta {\bf x_t}\\&#10;        \delta {\bf u_t}\\&#10;        \end{bmatrix}&#10;         + &#10;         \frac{1}{2} \begin{bmatrix} \delta{\bf x_t}^T &amp; \delta {\bf u_t}^T \\ \end{bmatrix}&#10;         \begin{bmatrix} Q_{{\bf x_t x_t}} &amp; Q_{{\bf x_t u_t}}\\Q_{{\bf u_t x_t}} &amp; Q_{{\bf u_t u_t}}\end{bmatrix} \begin{bmatrix} \delta {\bf x_t} \\  \delta {\bf u_t} \end{bmatrix}&#10;\end{align*}&#10;&#10;&#10;&#10;&#10;\end{document}"/>
  <p:tag name="IGUANATEXSIZE" val="20"/>
  <p:tag name="IGUANATEXCURSOR" val="18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2251.969"/>
  <p:tag name="LATEXADDIN" val="\documentclass{article}&#10;\usepackage{amsmath}&#10;\pagestyle{empty}&#10;\begin{document}&#10;&#10;\noindent Bellman equation (deterministic) : $\bar{J}_t({\bf {x}_t})$&#10;&#10;&#10;&#10;\end{document}"/>
  <p:tag name="IGUANATEXSIZE" val="20"/>
  <p:tag name="IGUANATEXCURSOR" val="14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1498.313"/>
  <p:tag name="LATEXADDIN" val="\documentclass{article}&#10;\usepackage{amsmath}&#10;\pagestyle{empty}&#10;\begin{document}&#10;&#10;&#10;$= Q_t({\bf \bar{x}^*_t}, {\bf \bar{u}^*_t}) + \tilde{Q}_t({\delta {\bf x_t}}, {\delta {\bf u_t}})$&#10;&#10;&#10;&#10;\end{document}"/>
  <p:tag name="IGUANATEXSIZE" val="20"/>
  <p:tag name="IGUANATEXCURSOR" val="12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947.8815"/>
  <p:tag name="LATEXADDIN" val="\documentclass{article}&#10;\usepackage{amsmath}&#10;\pagestyle{empty}&#10;\begin{document}&#10;&#10;&#10;$= \underset{{\bf u_t}}{\text{min}} ~Q_t({\bf x_t}, {\bf u_t})$.&#10;&#10;\end{document}"/>
  <p:tag name="IGUANATEXSIZE" val="20"/>
  <p:tag name="IGUANATEXCURSOR" val="11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449.569"/>
  <p:tag name="LATEXADDIN" val="\documentclass{article}&#10;\usepackage{amsmath}&#10;\usepackage{amssymb}&#10;&#10;\pagestyle{empty}&#10;\begin{document}&#10;&#10;$\mathbb{T}^*_{nominal} = \{{\bf \bar{x}^*_{0:N}}, {\bf \bar{u}^*_{0:N-1}}\} $&#10;&#10;&#10;&#10;\end{document}"/>
  <p:tag name="IGUANATEXSIZE" val="20"/>
  <p:tag name="IGUANATEXCURSOR" val="64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.7221"/>
  <p:tag name="ORIGINALWIDTH" val="1991.001"/>
  <p:tag name="LATEXADDIN" val="\documentclass{article}&#10;\usepackage{amsmath}&#10;\pagestyle{empty}&#10;\begin{document}&#10;&#10;&#10;$\approx \underset{{\bf \bar{u}^*_t + \delta {\bf u_t}}}{\text{min}}$ [$Q_t({\bf \bar{x}^*_t}, {\bf \bar{u}^*_t}) + \tilde{Q}_t({\delta {\bf x_t}}, {\delta {\bf u_t}})$].&#10;&#10;&#10;&#10;\end{document}"/>
  <p:tag name="IGUANATEXSIZE" val="20"/>
  <p:tag name="IGUANATEXCURSOR" val="14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.2239"/>
  <p:tag name="ORIGINALWIDTH" val="1784.027"/>
  <p:tag name="LATEXADDIN" val="\documentclass{article}&#10;\usepackage{amsmath}&#10;\pagestyle{empty}&#10;\begin{document}&#10;&#10;&#10;$= Q_t({\bf \bar{x}^*_t}, {\bf \bar{u}^*_t}) + \underset{\bf \delta u_t}{\text{min}}~ \tilde{Q}_t({\delta {\bf x_t}}, {\delta {\bf u_t}})$.&#10;&#10;&#10;&#10;\end{document}"/>
  <p:tag name="IGUANATEXSIZE" val="20"/>
  <p:tag name="IGUANATEXCURSOR" val="16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322.4597"/>
  <p:tag name="LATEXADDIN" val="\documentclass{article}&#10;\usepackage{amsmath}&#10;\pagestyle{empty}&#10;\begin{document}&#10;&#10;&#10;$\pi^l_t({\bf x_t})$&#10;&#10;\end{document}"/>
  <p:tag name="IGUANATEXSIZE" val="20"/>
  <p:tag name="IGUANATEXCURSOR" val="9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1642"/>
  <p:tag name="ORIGINALWIDTH" val="4290.213"/>
  <p:tag name="LATEXADDIN" val="\documentclass{article}&#10;\usepackage{amsmath}&#10;\usepackage{amssymb}&#10;\pagestyle{empty}&#10;\begin{document}&#10;&#10;\noindent Expanding the optimal cost-to-go function, $\bar{J_t}(.)$ about the states in the optimal trajectory $\{{\bf \bar{x}^*_{0:N-1}} \}$:&#10;\begin{align*}&#10;\bar{J}_{t}({\bf x_{t}})= \bar{J}_{t}({\bf \bar{x}^*_{t}}) + G_{t} \delta {\bf x_{t}} + \frac{1}{2}\delta {\bf x_{t}}^\intercal P_{t} \delta {\bf x_{t}} + q_{t}(\delta {\bf x_{t}}).&#10;\end{align*}&#10;&#10;&#10;&#10;&#10;\end{document}"/>
  <p:tag name="IGUANATEXSIZE" val="20"/>
  <p:tag name="IGUANATEXCURSOR" val="44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2951.631"/>
  <p:tag name="LATEXADDIN" val="\documentclass{article}&#10;\usepackage{amsmath}&#10;\usepackage{amssymb}&#10;\pagestyle{empty}&#10;\begin{document}&#10;&#10;$\delta {\bf u_t} = k_t + K_t {\delta {\bf x_t}}$, &#10;where $k_t = - S_t^{-1} (R_t {\bf \bar{u}^*_t} + B_t^\intercal G_{t+1}^\intercal)$.&#10;&#10;&#10;\end{document}"/>
  <p:tag name="IGUANATEXSIZE" val="20"/>
  <p:tag name="IGUANATEXCURSOR" val="23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2126.734"/>
  <p:tag name="LATEXADDIN" val="\documentclass{article}&#10;\usepackage{amsmath}&#10;\pagestyle{empty}&#10;\begin{document}&#10;&#10;&#10;$\underset{\bf \delta u_t}{\text{min}}~ \tilde{Q}_t({\delta {\bf x_t}}, {\delta {\bf u_t}}) \implies \frac{\delta \tilde{Q}_t({\delta {\bf x_t}}, {\delta {\bf u_t}})}{\delta \delta {\bf u_t}} = {\bf 0}$.&#10;&#10;\end{document}"/>
  <p:tag name="IGUANATEXSIZE" val="20"/>
  <p:tag name="IGUANATEXCURSOR" val="28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651.6685"/>
  <p:tag name="LATEXADDIN" val="\documentclass{article}&#10;\usepackage{amsmath}&#10;\pagestyle{empty}&#10;\begin{document}&#10;&#10;$\tilde{Q}_t({\delta {\bf x_t}}, {\delta {\bf u_t}})$&#10;&#10;&#10;\end{document}"/>
  <p:tag name="IGUANATEXSIZE" val="20"/>
  <p:tag name="IGUANATEXCURSOR" val="128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72.4784"/>
  <p:tag name="LATEXADDIN" val="\documentclass{article}&#10;\usepackage{amsmath}&#10;\pagestyle{empty}&#10;\begin{document}&#10;&#10;$\delta {\bf u_t}$&#10;&#10;&#10;\end{document}"/>
  <p:tag name="IGUANATEXSIZE" val="20"/>
  <p:tag name="IGUANATEXCURSOR" val="89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978.6276"/>
  <p:tag name="LATEXADDIN" val="\documentclass{article}&#10;\usepackage{amsmath}&#10;\usepackage{amssymb}&#10;\pagestyle{empty}&#10;\begin{document}&#10;&#10;$\implies \delta {\bf u_t} = K_t {\delta {\bf x_t}}$.&#10;&#10;&#10;\end{document}"/>
  <p:tag name="IGUANATEXSIZE" val="20"/>
  <p:tag name="IGUANATEXCURSOR" val="15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1166.854"/>
  <p:tag name="LATEXADDIN" val="\documentclass{article}&#10;\usepackage{amsmath}&#10;\usepackage{amssymb}&#10;&#10;\pagestyle{empty}&#10;\begin{document}&#10;&#10;$(R_t {\bf \bar{u}^*_t} + B_t^\intercal G_{t+1}^\intercal) = 0$&#10;&#10;&#10;\end{document}"/>
  <p:tag name="IGUANATEXSIZE" val="20"/>
  <p:tag name="IGUANATEXCURSOR" val="16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&#10;$\implies$&#10;&#10;\end{document}"/>
  <p:tag name="IGUANATEXSIZE" val="24"/>
  <p:tag name="IGUANATEXCURSOR" val="91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3.251"/>
  <p:tag name="ORIGINALWIDTH" val="4629.921"/>
  <p:tag name="LATEXADDIN" val="\documentclass{article}&#10;\usepackage{amsmath}&#10;\usepackage{amssymb}&#10;\pagestyle{empty}&#10;\begin{document}&#10;&#10;\noindent Initiated with $G_N = \frac{\partial \bar{C}_N({\bf x_N})}{\partial {\bf x_N}}^\intercal\arrowvert_{\bf \bar{x}^*_N} $ and $P_N = \frac{\partial^2 \bar{C}_N({\bf x_N})}{\partial^2 {\bf x_N}}\arrowvert_{\bf \bar{x}^*_N}$ respectively, we have: \\&#10;\begin{align}&#10;G_t &amp;= L_t + G_{t+1}A_t,\\&#10;P_t &amp;= L_{tt} + A_t^\intercal P_{t+1} A_t - K^\intercal_t S_t K_t + G_{t+1} \otimes \tilde R_{t,xx},&#10;\end{align}&#10;&#10;for $t = \{0,1,...,N-1\}$,  &#10;\begin{align*}&#10;\text{where}~~&#10;S_t &amp;= (R_t + B_t^\intercal P_{t+1}B_t), \\&#10;K_t &amp;= -S_t^{-1}[B_t^\intercal P_{t+1} A_t + (G_{t+1} \otimes \tilde{R}_{t, xu})^\intercal] (\otimes~ \text{here denotes the tensor product}), \\&#10;\tilde{ R}_{t,xx} &amp;= \nabla^{2}_{xx}f({\bf x_t})\arrowvert_{{\bf \bar{x}^*_t}} + \nabla^{2}_{xx}g({\bf x_t})\arrowvert_{{\bf \bar{x}^*_t}} {\bf \bar{u}^*_t}, \\ \tilde{ R}_{t,xu} &amp;= \nabla^{2}_{xu}(f({\bf x_t}) + g({\bf x_t}){\bf {u}_t}) \arrowvert_{\bf \bar{x}^*_t, \bar{u}^*_t}. &#10;\end{align*}&#10;&#10;\end{document}"/>
  <p:tag name="IGUANATEXSIZE" val="20"/>
  <p:tag name="IGUANATEXCURSOR" val="51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2017.248"/>
  <p:tag name="LATEXADDIN" val="\documentclass{article}&#10;\usepackage{amsmath}&#10;\pagestyle{empty}&#10;\begin{document}&#10;&#10;$:  \bar{J}_t({\bf \bar{x}^*_t}) = \{C_t({\bf \bar{x}^*_t}, {\bf \bar{u}^*_t}) + \bar{J}_{t+1}({\bf \bar{x}^*_{t+1}})\}$.&#10;&#10;&#10;\end{document}"/>
  <p:tag name="IGUANATEXSIZE" val="20"/>
  <p:tag name="IGUANATEXCURSOR" val="202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743.532"/>
  <p:tag name="LATEXADDIN" val="\documentclass{article}&#10;\usepackage{amsmath}&#10;\pagestyle{empty}&#10;\begin{document}&#10;&#10;$\implies$&#10;$\pi^l_t({\bf x_t}) = {\bf \bar{u}^*_t} + K_t ({\bf x_t} - {\bf \bar{x}^*_t})$.&#10;&#10;\end{document}"/>
  <p:tag name="IGUANATEXSIZE" val="20"/>
  <p:tag name="IGUANATEXCURSOR" val="9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13.4233"/>
  <p:tag name="LATEXADDIN" val="\documentclass{article}&#10;\usepackage{amsmath}&#10;\pagestyle{empty}&#10;\begin{document}&#10;&#10;$\{\pi^l_t ({\bf x_t})\}_{t=0}^{N}$&#10;&#10;&#10;\end{document}"/>
  <p:tag name="IGUANATEXSIZE" val="20"/>
  <p:tag name="IGUANATEXCURSOR" val="113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412.4484"/>
  <p:tag name="LATEXADDIN" val="\documentclass{article}&#10;\usepackage{amsmath}&#10;\pagestyle{empty}&#10;\begin{document}&#10;&#10;$\{{\bf u^*_t}\}_{t=0}^{N}$&#10;&#10;&#10;\end{document}"/>
  <p:tag name="IGUANATEXSIZE" val="20"/>
  <p:tag name="IGUANATEXCURSOR" val="10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0.7086"/>
  <p:tag name="LATEXADDIN" val="\documentclass{article}&#10;\usepackage{amsmath}&#10;\pagestyle{empty}&#10;\begin{document}&#10;&#10;&#10;$\pi^{\epsilon}_t({\bf x_t})$&#10;&#10;\end{document}"/>
  <p:tag name="IGUANATEXSIZE" val="20"/>
  <p:tag name="IGUANATEXCURSOR" val="96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37.9453"/>
  <p:tag name="LATEXADDIN" val="\documentclass{article}&#10;\usepackage{amsmath}&#10;\pagestyle{empty}&#10;\begin{document}&#10;&#10;$O(\epsilon^2 dT)$&#10;&#10;&#10;\end{document}"/>
  <p:tag name="IGUANATEXSIZE" val="20"/>
  <p:tag name="IGUANATEXCURSOR" val="9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0.1349"/>
  <p:tag name="ORIGINALWIDTH" val="2107.237"/>
  <p:tag name="LATEXADDIN" val="\documentclass{article}&#10;\usepackage{amsmath}&#10;\usepackage{amssymb}&#10;\pagestyle{empty}&#10;\begin{document}&#10;&#10;\begin{align*}&#10;\mathop{\text{min}}_{\{{\bf \bar{u}_0}, {\bf \bar{u}_1}, \cdots, {\bf \bar{u}_N}\}}\,   C_N({\bf \bar{x}_N}&amp;) + \sum_{t= 0}^{N-1} C_t({\bf \bar{x}_t}, {\bf \bar{u}_t}),\label{stochastic_OCP}&#10;\\&#10;\text{s.t} \quad  {\bf \bar{x}_{t+1}} = f({\bf \bar{x}_t}) &amp;+ g({\bf \bar{x}_t}){ {\bf \bar{u}_t}},  \nonumber\\&#10;h_t({\bf \bar{u}_t}) &amp;\leq 0,\\&#10;{\bf \bar{x}_0} &amp;= {\bf x_{init}}.\\&#10;\end{align*}&#10;&#10;&#10;&#10;&#10;&#10;&#10;&#10;\end{document}"/>
  <p:tag name="IGUANATEXSIZE" val="20"/>
  <p:tag name="IGUANATEXCURSOR" val="317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808.399"/>
  <p:tag name="LATEXADDIN" val="\documentclass{article}&#10;\usepackage{amsmath}&#10;\pagestyle{empty}&#10;\begin{document}&#10;&#10;$\{{\bf \bar{x}^*_{0:N}, {\bf \bar{u}^*_{0:N-1}}}\}$&#10;&#10;&#10;\end{document}"/>
  <p:tag name="IGUANATEXSIZE" val="20"/>
  <p:tag name="IGUANATEXCURSOR" val="120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12.9359"/>
  <p:tag name="LATEXADDIN" val="\documentclass{article}&#10;\usepackage{amsmath}&#10;\pagestyle{empty}&#10;\begin{document}&#10;&#10;$\{K_{0:N-1}\}$&#10;&#10;&#10;\end{document}"/>
  <p:tag name="IGUANATEXSIZE" val="20"/>
  <p:tag name="IGUANATEXCURSOR" val="95"/>
  <p:tag name="TRANSPARENCY" val="True"/>
  <p:tag name="FILENAME" val=""/>
  <p:tag name="LATEXENGINEID" val="0"/>
  <p:tag name="TEMPFOLDER" val="C:\Users\User\Documents\Thesis defense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71101"/>
      </a:dk2>
      <a:lt2>
        <a:srgbClr val="E7E8E2"/>
      </a:lt2>
      <a:accent1>
        <a:srgbClr val="A6B727"/>
      </a:accent1>
      <a:accent2>
        <a:srgbClr val="F04304"/>
      </a:accent2>
      <a:accent3>
        <a:srgbClr val="EF8606"/>
      </a:accent3>
      <a:accent4>
        <a:srgbClr val="F2C100"/>
      </a:accent4>
      <a:accent5>
        <a:srgbClr val="A65001"/>
      </a:accent5>
      <a:accent6>
        <a:srgbClr val="BA9585"/>
      </a:accent6>
      <a:hlink>
        <a:srgbClr val="00B0F0"/>
      </a:hlink>
      <a:folHlink>
        <a:srgbClr val="7F7F7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A8A2BB7-7C5E-4EB2-B1F1-CFFF0F57E7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60B3179-FCE1-482B-B473-8B7BB6F9A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8F36FF-D6F8-4F25-B1D6-7893F2294B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ED6A94-6CEC-4690-B5D0-3E831BCC769C}">
  <ds:schemaRefs>
    <ds:schemaRef ds:uri="http://schemas.microsoft.com/office/2006/documentManagement/types"/>
    <ds:schemaRef ds:uri="16c05727-aa75-4e4a-9b5f-8a80a1165891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3012</Words>
  <Application>Microsoft Office PowerPoint</Application>
  <PresentationFormat>Widescreen</PresentationFormat>
  <Paragraphs>511</Paragraphs>
  <Slides>76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Bahnschrift</vt:lpstr>
      <vt:lpstr>Calibri</vt:lpstr>
      <vt:lpstr>Calibri Light</vt:lpstr>
      <vt:lpstr>Courier New</vt:lpstr>
      <vt:lpstr>LM Roman 10</vt:lpstr>
      <vt:lpstr>Segoe UI</vt:lpstr>
      <vt:lpstr>Segoe UI Light</vt:lpstr>
      <vt:lpstr>Segoe UI Semibold</vt:lpstr>
      <vt:lpstr>Wingdings</vt:lpstr>
      <vt:lpstr>Metropolitan</vt:lpstr>
      <vt:lpstr>Perturbation Feedback Approaches in Stochastic Optimal Control : Applications to Model-based and Model-free Problems in Robotics</vt:lpstr>
      <vt:lpstr>PowerPoint Presentation</vt:lpstr>
      <vt:lpstr>Table of Contents</vt:lpstr>
      <vt:lpstr>Introduction - Terminology</vt:lpstr>
      <vt:lpstr>Introduction - Basic Assumptions</vt:lpstr>
      <vt:lpstr>Introduction - Stochastic Optimal Control</vt:lpstr>
      <vt:lpstr>PowerPoint Presentation</vt:lpstr>
      <vt:lpstr>Introduction - Motion Planning in Robotics</vt:lpstr>
      <vt:lpstr>Introduction - Motion Planning in Robotics  </vt:lpstr>
      <vt:lpstr>Introduction - Reinforcement Learning (RL)</vt:lpstr>
      <vt:lpstr>Introduction - Reinforcement Learning</vt:lpstr>
      <vt:lpstr>Introduction - Reinforcement Learning</vt:lpstr>
      <vt:lpstr>Introduction - Motivation</vt:lpstr>
      <vt:lpstr>Trajectory-Optimized Perturbation Feedback Control (T-PFC)</vt:lpstr>
      <vt:lpstr>T-PFC - Problem Statement</vt:lpstr>
      <vt:lpstr>T-PFC - Terminology-1</vt:lpstr>
      <vt:lpstr>T-PFC - Terminology-2</vt:lpstr>
      <vt:lpstr>T-PFC - A Near-Optimal Decoupling Result</vt:lpstr>
      <vt:lpstr>T-PFC - A Near-Optimal Decoupling Result</vt:lpstr>
      <vt:lpstr>T-PFC - A Near-Optimal Decoupling Result</vt:lpstr>
      <vt:lpstr>T-PFC - A Near-Optimal Decoupling Result</vt:lpstr>
      <vt:lpstr>T-PFC - A Near-Optimal Decoupling Result</vt:lpstr>
      <vt:lpstr>T-PFC - A Near-Optimal Decoupling Result</vt:lpstr>
      <vt:lpstr>T-PFC - A Near-Optimal Decoupling Result</vt:lpstr>
      <vt:lpstr>T-PFC - Algorithm</vt:lpstr>
      <vt:lpstr>T-PFC - Example Applications - Robot Motion Planning</vt:lpstr>
      <vt:lpstr>T-PFC - Example Applications - Robot Motion Planning</vt:lpstr>
      <vt:lpstr>T-PFC - Example Applications - Robot Motion Planning</vt:lpstr>
      <vt:lpstr>T-PFC - Example Applications - Robot Motion Planning</vt:lpstr>
      <vt:lpstr>T-PFC - Example Applications – Simulation Results</vt:lpstr>
      <vt:lpstr>T-PFC - Example Applications – Simulation Results</vt:lpstr>
      <vt:lpstr>T-PFC - Limitations</vt:lpstr>
      <vt:lpstr>T-PFC - Motivation for Model-Free Approaches</vt:lpstr>
      <vt:lpstr>Decoupled Data-Based Approach for Learning to Control           Nonlinear Systems (D2C)</vt:lpstr>
      <vt:lpstr>Decoupled Data-based Approach (D2C) </vt:lpstr>
      <vt:lpstr>Decoupled Data-based Approach (D2C) </vt:lpstr>
      <vt:lpstr>D2C - Policy Design</vt:lpstr>
      <vt:lpstr>D2C - Policy Design – Open-Loop</vt:lpstr>
      <vt:lpstr>D2C - Policy Design – Gradient Estimation in Open-Loop</vt:lpstr>
      <vt:lpstr>D2C - Policy Design – Closed-Loop</vt:lpstr>
      <vt:lpstr>D2C - Policy Design – Closed-Loop</vt:lpstr>
      <vt:lpstr>D2C - Comparison with DDPG</vt:lpstr>
      <vt:lpstr>D2C - Comparison with DDPG</vt:lpstr>
      <vt:lpstr>D2C - Comparison with DDPG</vt:lpstr>
      <vt:lpstr>D2C - Comparison with DDPG</vt:lpstr>
      <vt:lpstr>D2C - Example 1 : Pendulum Swing-up</vt:lpstr>
      <vt:lpstr>D2C - Example 2 : Cart-pole Swing-up</vt:lpstr>
      <vt:lpstr>D2C - Example 3 : Motion Planning of a 6-link Swimmer </vt:lpstr>
      <vt:lpstr>D2C - Comparison with DDPG</vt:lpstr>
      <vt:lpstr>D2C - Comparison with DDPG - Training Plots</vt:lpstr>
      <vt:lpstr>D2C - Comparison with DDPG - Training Plots</vt:lpstr>
      <vt:lpstr>D2C - Comparison with DDPG - Testing Plots</vt:lpstr>
      <vt:lpstr>D2C - Conclusion out of the Comparison with DDPG </vt:lpstr>
      <vt:lpstr>D2C - Comparison on Reproducibility</vt:lpstr>
      <vt:lpstr>Model-free DDP based D2C (D2C – 2.0)</vt:lpstr>
      <vt:lpstr>D2C – 2.0</vt:lpstr>
      <vt:lpstr>D2C – 2.0 - Differential Dynamic Programming (DDP)</vt:lpstr>
      <vt:lpstr>D2C – 2.0 - Differential Dynamic Programming (DDP)</vt:lpstr>
      <vt:lpstr>D2C – 2.0 - Differential Dynamic Programming (DDP)</vt:lpstr>
      <vt:lpstr>PowerPoint Presentation</vt:lpstr>
      <vt:lpstr>D2C – 2.0 - Estimation of Jacobians in a Model-free Fashion</vt:lpstr>
      <vt:lpstr>D2C – 2.0 - Estimation of Jacobians in a Model-free Setting</vt:lpstr>
      <vt:lpstr>D2C – 2.0 - Example Applications - Training plots </vt:lpstr>
      <vt:lpstr>D2C – 2.0 - Comparison with D2C and DDPG</vt:lpstr>
      <vt:lpstr>Conclusion</vt:lpstr>
      <vt:lpstr>Conclusion</vt:lpstr>
      <vt:lpstr>Thank you !</vt:lpstr>
      <vt:lpstr>References:</vt:lpstr>
      <vt:lpstr>Supplementary Slides</vt:lpstr>
      <vt:lpstr>Introduction - Motion Planning in Robotics  </vt:lpstr>
      <vt:lpstr>T-PFC</vt:lpstr>
      <vt:lpstr>D2C</vt:lpstr>
      <vt:lpstr>Comparison with DDPG – Training Plots – Neural Network Loss</vt:lpstr>
      <vt:lpstr>Comparison with DDPG – Training Plots – Neural Network Loss</vt:lpstr>
      <vt:lpstr>Comparison with DDPG - Testing Plots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2019-08-22T00:47:02Z</dcterms:created>
  <dcterms:modified xsi:type="dcterms:W3CDTF">2019-09-03T13:18:38Z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